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Lst>
  <p:sldSz cy="6858000" cx="12192000"/>
  <p:notesSz cx="6858000" cy="9144000"/>
  <p:embeddedFontLst>
    <p:embeddedFont>
      <p:font typeface="Play"/>
      <p:regular r:id="rId15"/>
      <p:bold r:id="rId1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font" Target="fonts/Play-regular.fntdata"/><Relationship Id="rId14" Type="http://schemas.openxmlformats.org/officeDocument/2006/relationships/slide" Target="slides/slide10.xml"/><Relationship Id="rId16" Type="http://schemas.openxmlformats.org/officeDocument/2006/relationships/font" Target="fonts/Play-bold.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Pristanek na trdnih tleh – prizemljitev   - 3 države, 5 partnerjev, mladinski centri, šole, družbene raziskave</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QR code  for whatsapp – please get in touch for more information, the free programme or to connect with  those  already trained in this programme</a:t>
            </a:r>
            <a:endParaRPr/>
          </a:p>
        </p:txBody>
      </p:sp>
      <p:sp>
        <p:nvSpPr>
          <p:cNvPr id="190" name="Google Shape;190;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 katerimi težavami in izzivi se srečujejo mladinski delavci, učitelji in preostali pedagoški kader?</a:t>
            </a:r>
            <a:endParaRPr/>
          </a:p>
        </p:txBody>
      </p:sp>
      <p:sp>
        <p:nvSpPr>
          <p:cNvPr id="98" name="Google Shape;9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Kaj potrebuje učitelj oziroma strokovni delavec za učinkovito delo z otroki in mladimi?</a:t>
            </a:r>
            <a:endParaRPr/>
          </a:p>
        </p:txBody>
      </p:sp>
      <p:sp>
        <p:nvSpPr>
          <p:cNvPr id="125" name="Google Shape;12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V podpornem prostoru, kjer se pedagoški delavci počutijo varne, razumljene in podprte, lahko ustrezno vodijo otroke in mlade na poti do boljšega počutja, ki vodi v večjo sposobnost samoregulacije in posledično k manj neželenega in motečega vedenja in agresivnosti, bullyinga… Na delavnicah v vseh treh partnerskih državah so mladinski delavci in učitelji izrazili: </a:t>
            </a:r>
            <a:endParaRPr/>
          </a:p>
          <a:p>
            <a:pPr indent="0" lvl="0" marL="0" rtl="0" algn="l">
              <a:spcBef>
                <a:spcPts val="0"/>
              </a:spcBef>
              <a:spcAft>
                <a:spcPts val="0"/>
              </a:spcAft>
              <a:buNone/>
            </a:pPr>
            <a:r>
              <a:rPr lang="en-US"/>
              <a:t>- močno potrebo po možnosti deljenja svojih izkušenj, dvomov, težav z drugimi;</a:t>
            </a:r>
            <a:endParaRPr/>
          </a:p>
          <a:p>
            <a:pPr indent="0" lvl="0" marL="0" rtl="0" algn="l">
              <a:spcBef>
                <a:spcPts val="0"/>
              </a:spcBef>
              <a:spcAft>
                <a:spcPts val="0"/>
              </a:spcAft>
              <a:buNone/>
            </a:pPr>
            <a:r>
              <a:rPr lang="en-US"/>
              <a:t>- da si želijo naučiti tehnike, s katerimi lahko sebe umirijo v kratkem času in nadaljujejo z delom;</a:t>
            </a:r>
            <a:endParaRPr/>
          </a:p>
          <a:p>
            <a:pPr indent="0" lvl="0" marL="0" rtl="0" algn="l">
              <a:spcBef>
                <a:spcPts val="0"/>
              </a:spcBef>
              <a:spcAft>
                <a:spcPts val="0"/>
              </a:spcAft>
              <a:buNone/>
            </a:pPr>
            <a:r>
              <a:rPr lang="en-US"/>
              <a:t>- načini resetiranja cele skupine, ki ne vzamejo veliko časa;</a:t>
            </a:r>
            <a:endParaRPr/>
          </a:p>
          <a:p>
            <a:pPr indent="0" lvl="0" marL="0" rtl="0" algn="l">
              <a:spcBef>
                <a:spcPts val="0"/>
              </a:spcBef>
              <a:spcAft>
                <a:spcPts val="0"/>
              </a:spcAft>
              <a:buNone/>
            </a:pPr>
            <a:r>
              <a:rPr lang="en-US"/>
              <a:t>- učinkovite načine, kako otroke in mlade tudi psihično pripeljati v prostor, v katerem so sicer prisotni samo fizično;  </a:t>
            </a:r>
            <a:endParaRPr/>
          </a:p>
          <a:p>
            <a:pPr indent="0" lvl="0" marL="0" rtl="0" algn="l">
              <a:spcBef>
                <a:spcPts val="0"/>
              </a:spcBef>
              <a:spcAft>
                <a:spcPts val="0"/>
              </a:spcAft>
              <a:buNone/>
            </a:pPr>
            <a:r>
              <a:t/>
            </a:r>
            <a:endParaRPr/>
          </a:p>
        </p:txBody>
      </p:sp>
      <p:sp>
        <p:nvSpPr>
          <p:cNvPr id="137" name="Google Shape;137;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Zelo pomembna je naravnanost, psihično stanje odraslih v razredu oziroma skupini; otroci so mnogo bolj pozorni na dejanja in energijo kot na besede.</a:t>
            </a:r>
            <a:endParaRPr/>
          </a:p>
        </p:txBody>
      </p:sp>
      <p:sp>
        <p:nvSpPr>
          <p:cNvPr id="153" name="Google Shape;153;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the core of what  we do  is self-care o f the worker themselves – this was the area that kept coming up, is we only pay lip service to supporting  young people unless we ourselves go through the process of healing. How do we create space  for this to  happen? Pisanje dnevnika, čuječnost, meditacija, </a:t>
            </a:r>
            <a:r>
              <a:rPr lang="en-US"/>
              <a:t>prizemljevanje</a:t>
            </a:r>
            <a:r>
              <a:rPr lang="en-US"/>
              <a:t>, rituali, podporni pogovori, intervizija, 3 vprašanja (Kako se počutim?, Kaj potrebujem?, Kaj bom storil/a?)</a:t>
            </a:r>
            <a:endParaRPr/>
          </a:p>
        </p:txBody>
      </p:sp>
      <p:sp>
        <p:nvSpPr>
          <p:cNvPr id="162" name="Google Shape;16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would like  to see all youth  workers and teachers given the opportunity  to learn these simple techniques that can  support both them and their children in a  life long skill which enhances their lives and the lives of their children. So the question is  - what stands  in our way? </a:t>
            </a:r>
            <a:endParaRPr/>
          </a:p>
          <a:p>
            <a:pPr indent="0" lvl="0" marL="0" rtl="0" algn="l">
              <a:spcBef>
                <a:spcPts val="0"/>
              </a:spcBef>
              <a:spcAft>
                <a:spcPts val="0"/>
              </a:spcAft>
              <a:buNone/>
            </a:pPr>
            <a:r>
              <a:rPr lang="en-US"/>
              <a:t>Social justice</a:t>
            </a:r>
            <a:endParaRPr/>
          </a:p>
        </p:txBody>
      </p:sp>
      <p:sp>
        <p:nvSpPr>
          <p:cNvPr id="172" name="Google Shape;17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Some feedback  from the latest trainees, huge success, a lot of emotion, vulnerability and inspiration to move forward</a:t>
            </a:r>
            <a:endParaRPr/>
          </a:p>
        </p:txBody>
      </p:sp>
      <p:sp>
        <p:nvSpPr>
          <p:cNvPr id="180" name="Google Shape;18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30" name="Google Shape;30;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757575"/>
                </a:solidFill>
                <a:latin typeface="Arial"/>
                <a:ea typeface="Arial"/>
                <a:cs typeface="Arial"/>
                <a:sym typeface="Arial"/>
              </a:defRPr>
            </a:lvl1pPr>
            <a:lvl2pPr indent="0" lvl="1" marL="0" marR="0" rtl="0" algn="r">
              <a:spcBef>
                <a:spcPts val="0"/>
              </a:spcBef>
              <a:buNone/>
              <a:defRPr b="0" i="0" sz="1200" u="none" cap="none" strike="noStrike">
                <a:solidFill>
                  <a:srgbClr val="757575"/>
                </a:solidFill>
                <a:latin typeface="Arial"/>
                <a:ea typeface="Arial"/>
                <a:cs typeface="Arial"/>
                <a:sym typeface="Arial"/>
              </a:defRPr>
            </a:lvl2pPr>
            <a:lvl3pPr indent="0" lvl="2" marL="0" marR="0" rtl="0" algn="r">
              <a:spcBef>
                <a:spcPts val="0"/>
              </a:spcBef>
              <a:buNone/>
              <a:defRPr b="0" i="0" sz="1200" u="none" cap="none" strike="noStrike">
                <a:solidFill>
                  <a:srgbClr val="757575"/>
                </a:solidFill>
                <a:latin typeface="Arial"/>
                <a:ea typeface="Arial"/>
                <a:cs typeface="Arial"/>
                <a:sym typeface="Arial"/>
              </a:defRPr>
            </a:lvl3pPr>
            <a:lvl4pPr indent="0" lvl="3" marL="0" marR="0" rtl="0" algn="r">
              <a:spcBef>
                <a:spcPts val="0"/>
              </a:spcBef>
              <a:buNone/>
              <a:defRPr b="0" i="0" sz="1200" u="none" cap="none" strike="noStrike">
                <a:solidFill>
                  <a:srgbClr val="757575"/>
                </a:solidFill>
                <a:latin typeface="Arial"/>
                <a:ea typeface="Arial"/>
                <a:cs typeface="Arial"/>
                <a:sym typeface="Arial"/>
              </a:defRPr>
            </a:lvl4pPr>
            <a:lvl5pPr indent="0" lvl="4" marL="0" marR="0" rtl="0" algn="r">
              <a:spcBef>
                <a:spcPts val="0"/>
              </a:spcBef>
              <a:buNone/>
              <a:defRPr b="0" i="0" sz="1200" u="none" cap="none" strike="noStrike">
                <a:solidFill>
                  <a:srgbClr val="757575"/>
                </a:solidFill>
                <a:latin typeface="Arial"/>
                <a:ea typeface="Arial"/>
                <a:cs typeface="Arial"/>
                <a:sym typeface="Arial"/>
              </a:defRPr>
            </a:lvl5pPr>
            <a:lvl6pPr indent="0" lvl="5" marL="0" marR="0" rtl="0" algn="r">
              <a:spcBef>
                <a:spcPts val="0"/>
              </a:spcBef>
              <a:buNone/>
              <a:defRPr b="0" i="0" sz="1200" u="none" cap="none" strike="noStrike">
                <a:solidFill>
                  <a:srgbClr val="757575"/>
                </a:solidFill>
                <a:latin typeface="Arial"/>
                <a:ea typeface="Arial"/>
                <a:cs typeface="Arial"/>
                <a:sym typeface="Arial"/>
              </a:defRPr>
            </a:lvl6pPr>
            <a:lvl7pPr indent="0" lvl="6" marL="0" marR="0" rtl="0" algn="r">
              <a:spcBef>
                <a:spcPts val="0"/>
              </a:spcBef>
              <a:buNone/>
              <a:defRPr b="0" i="0" sz="1200" u="none" cap="none" strike="noStrike">
                <a:solidFill>
                  <a:srgbClr val="757575"/>
                </a:solidFill>
                <a:latin typeface="Arial"/>
                <a:ea typeface="Arial"/>
                <a:cs typeface="Arial"/>
                <a:sym typeface="Arial"/>
              </a:defRPr>
            </a:lvl7pPr>
            <a:lvl8pPr indent="0" lvl="7" marL="0" marR="0" rtl="0" algn="r">
              <a:spcBef>
                <a:spcPts val="0"/>
              </a:spcBef>
              <a:buNone/>
              <a:defRPr b="0" i="0" sz="1200" u="none" cap="none" strike="noStrike">
                <a:solidFill>
                  <a:srgbClr val="757575"/>
                </a:solidFill>
                <a:latin typeface="Arial"/>
                <a:ea typeface="Arial"/>
                <a:cs typeface="Arial"/>
                <a:sym typeface="Arial"/>
              </a:defRPr>
            </a:lvl8pPr>
            <a:lvl9pPr indent="0" lvl="8" marL="0" marR="0" rtl="0" algn="r">
              <a:spcBef>
                <a:spcPts val="0"/>
              </a:spcBef>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8.png"/><Relationship Id="rId6"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16.png"/><Relationship Id="rId5" Type="http://schemas.openxmlformats.org/officeDocument/2006/relationships/image" Target="../media/image14.png"/><Relationship Id="rId6"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 name="Shape 88"/>
        <p:cNvGrpSpPr/>
        <p:nvPr/>
      </p:nvGrpSpPr>
      <p:grpSpPr>
        <a:xfrm>
          <a:off x="0" y="0"/>
          <a:ext cx="0" cy="0"/>
          <a:chOff x="0" y="0"/>
          <a:chExt cx="0" cy="0"/>
        </a:xfrm>
      </p:grpSpPr>
      <p:sp>
        <p:nvSpPr>
          <p:cNvPr id="89" name="Google Shape;89;p1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90" name="Google Shape;90;p13"/>
          <p:cNvSpPr/>
          <p:nvPr/>
        </p:nvSpPr>
        <p:spPr>
          <a:xfrm>
            <a:off x="6096000" y="0"/>
            <a:ext cx="6096000" cy="6858000"/>
          </a:xfrm>
          <a:prstGeom prst="rect">
            <a:avLst/>
          </a:pr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91" name="Google Shape;91;p13"/>
          <p:cNvSpPr txBox="1"/>
          <p:nvPr>
            <p:ph type="ctrTitle"/>
          </p:nvPr>
        </p:nvSpPr>
        <p:spPr>
          <a:xfrm>
            <a:off x="8115300" y="1562675"/>
            <a:ext cx="4076700" cy="17649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C00000"/>
              </a:buClr>
              <a:buSzPts val="4800"/>
              <a:buFont typeface="Play"/>
              <a:buNone/>
            </a:pPr>
            <a:r>
              <a:rPr b="1" lang="en-US" sz="4800">
                <a:solidFill>
                  <a:srgbClr val="990000"/>
                </a:solidFill>
              </a:rPr>
              <a:t>NA TRDNIH TLEH</a:t>
            </a:r>
            <a:endParaRPr>
              <a:solidFill>
                <a:srgbClr val="990000"/>
              </a:solidFill>
            </a:endParaRPr>
          </a:p>
        </p:txBody>
      </p:sp>
      <p:sp>
        <p:nvSpPr>
          <p:cNvPr id="92" name="Google Shape;92;p13"/>
          <p:cNvSpPr txBox="1"/>
          <p:nvPr>
            <p:ph idx="1" type="subTitle"/>
          </p:nvPr>
        </p:nvSpPr>
        <p:spPr>
          <a:xfrm>
            <a:off x="8362950" y="4216348"/>
            <a:ext cx="2895600" cy="7872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ctr">
              <a:lnSpc>
                <a:spcPct val="90000"/>
              </a:lnSpc>
              <a:spcBef>
                <a:spcPts val="0"/>
              </a:spcBef>
              <a:spcAft>
                <a:spcPts val="0"/>
              </a:spcAft>
              <a:buClr>
                <a:srgbClr val="262626"/>
              </a:buClr>
              <a:buSzPct val="100000"/>
              <a:buNone/>
            </a:pPr>
            <a:r>
              <a:rPr lang="en-US">
                <a:solidFill>
                  <a:srgbClr val="262626"/>
                </a:solidFill>
              </a:rPr>
              <a:t>Charlotta Martinus in Dr. Nick Kearney</a:t>
            </a:r>
            <a:endParaRPr>
              <a:solidFill>
                <a:srgbClr val="262626"/>
              </a:solidFill>
            </a:endParaRPr>
          </a:p>
          <a:p>
            <a:pPr indent="0" lvl="0" marL="0" rtl="0" algn="ctr">
              <a:lnSpc>
                <a:spcPct val="90000"/>
              </a:lnSpc>
              <a:spcBef>
                <a:spcPts val="0"/>
              </a:spcBef>
              <a:spcAft>
                <a:spcPts val="0"/>
              </a:spcAft>
              <a:buClr>
                <a:srgbClr val="262626"/>
              </a:buClr>
              <a:buSzPct val="100000"/>
              <a:buNone/>
            </a:pPr>
            <a:r>
              <a:rPr lang="en-US">
                <a:solidFill>
                  <a:srgbClr val="262626"/>
                </a:solidFill>
              </a:rPr>
              <a:t>Prevod: Nina Barbič</a:t>
            </a:r>
            <a:endParaRPr>
              <a:solidFill>
                <a:srgbClr val="262626"/>
              </a:solidFill>
            </a:endParaRPr>
          </a:p>
        </p:txBody>
      </p:sp>
      <p:pic>
        <p:nvPicPr>
          <p:cNvPr descr="A logo with text and people&#10;&#10;Description automatically generated" id="93" name="Google Shape;93;p13"/>
          <p:cNvPicPr preferRelativeResize="0"/>
          <p:nvPr/>
        </p:nvPicPr>
        <p:blipFill rotWithShape="1">
          <a:blip r:embed="rId3">
            <a:alphaModFix/>
          </a:blip>
          <a:srcRect b="0" l="520" r="0" t="0"/>
          <a:stretch/>
        </p:blipFill>
        <p:spPr>
          <a:xfrm>
            <a:off x="20" y="1"/>
            <a:ext cx="7665573" cy="6857999"/>
          </a:xfrm>
          <a:custGeom>
            <a:rect b="b" l="l" r="r" t="t"/>
            <a:pathLst>
              <a:path extrusionOk="0" h="6857999" w="7665593">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a:noFill/>
          <a:ln>
            <a:noFill/>
          </a:ln>
        </p:spPr>
      </p:pic>
      <p:pic>
        <p:nvPicPr>
          <p:cNvPr descr="A logo with blue text&#10;&#10;Description automatically generated" id="94" name="Google Shape;94;p13"/>
          <p:cNvPicPr preferRelativeResize="0"/>
          <p:nvPr/>
        </p:nvPicPr>
        <p:blipFill rotWithShape="1">
          <a:blip r:embed="rId4">
            <a:alphaModFix/>
          </a:blip>
          <a:srcRect b="0" l="0" r="0" t="0"/>
          <a:stretch/>
        </p:blipFill>
        <p:spPr>
          <a:xfrm>
            <a:off x="7264400" y="4887204"/>
            <a:ext cx="4927580" cy="2018678"/>
          </a:xfrm>
          <a:prstGeom prst="rect">
            <a:avLst/>
          </a:prstGeom>
          <a:noFill/>
          <a:ln>
            <a:noFill/>
          </a:ln>
        </p:spPr>
      </p:pic>
      <p:pic>
        <p:nvPicPr>
          <p:cNvPr descr="A logo with text and people&#10;&#10;Description automatically generated" id="95" name="Google Shape;95;p13"/>
          <p:cNvPicPr preferRelativeResize="0"/>
          <p:nvPr/>
        </p:nvPicPr>
        <p:blipFill rotWithShape="1">
          <a:blip r:embed="rId3">
            <a:alphaModFix/>
          </a:blip>
          <a:srcRect b="0" l="517" r="0" t="0"/>
          <a:stretch/>
        </p:blipFill>
        <p:spPr>
          <a:xfrm>
            <a:off x="20" y="1"/>
            <a:ext cx="7665593" cy="6857999"/>
          </a:xfrm>
          <a:custGeom>
            <a:rect b="b" l="l" r="r" t="t"/>
            <a:pathLst>
              <a:path extrusionOk="0" h="6857999" w="7665593">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descr="A logo with text and people&#10;&#10;Description automatically generated" id="192" name="Google Shape;192;p22"/>
          <p:cNvPicPr preferRelativeResize="0"/>
          <p:nvPr>
            <p:ph idx="1" type="body"/>
          </p:nvPr>
        </p:nvPicPr>
        <p:blipFill rotWithShape="1">
          <a:blip r:embed="rId3">
            <a:alphaModFix/>
          </a:blip>
          <a:srcRect b="0" l="0" r="0" t="0"/>
          <a:stretch/>
        </p:blipFill>
        <p:spPr>
          <a:xfrm>
            <a:off x="9573154" y="4525138"/>
            <a:ext cx="2618846" cy="2332862"/>
          </a:xfrm>
          <a:prstGeom prst="rect">
            <a:avLst/>
          </a:prstGeom>
          <a:noFill/>
          <a:ln>
            <a:noFill/>
          </a:ln>
        </p:spPr>
      </p:pic>
      <p:pic>
        <p:nvPicPr>
          <p:cNvPr descr="A blue text on a white background&#10;&#10;Description automatically generated" id="193" name="Google Shape;193;p22"/>
          <p:cNvPicPr preferRelativeResize="0"/>
          <p:nvPr/>
        </p:nvPicPr>
        <p:blipFill rotWithShape="1">
          <a:blip r:embed="rId4">
            <a:alphaModFix/>
          </a:blip>
          <a:srcRect b="0" l="0" r="0" t="0"/>
          <a:stretch/>
        </p:blipFill>
        <p:spPr>
          <a:xfrm>
            <a:off x="0" y="5532436"/>
            <a:ext cx="4121676" cy="1325564"/>
          </a:xfrm>
          <a:prstGeom prst="rect">
            <a:avLst/>
          </a:prstGeom>
          <a:noFill/>
          <a:ln>
            <a:noFill/>
          </a:ln>
        </p:spPr>
      </p:pic>
      <p:pic>
        <p:nvPicPr>
          <p:cNvPr descr="A qr code on a white background&#10;&#10;Description automatically generated" id="194" name="Google Shape;194;p22"/>
          <p:cNvPicPr preferRelativeResize="0"/>
          <p:nvPr/>
        </p:nvPicPr>
        <p:blipFill rotWithShape="1">
          <a:blip r:embed="rId5">
            <a:alphaModFix/>
          </a:blip>
          <a:srcRect b="0" l="0" r="0" t="0"/>
          <a:stretch/>
        </p:blipFill>
        <p:spPr>
          <a:xfrm>
            <a:off x="88256" y="0"/>
            <a:ext cx="9693045" cy="5532436"/>
          </a:xfrm>
          <a:prstGeom prst="rect">
            <a:avLst/>
          </a:prstGeom>
          <a:noFill/>
          <a:ln>
            <a:noFill/>
          </a:ln>
        </p:spPr>
      </p:pic>
      <p:pic>
        <p:nvPicPr>
          <p:cNvPr id="195" name="Google Shape;195;p22"/>
          <p:cNvPicPr preferRelativeResize="0"/>
          <p:nvPr/>
        </p:nvPicPr>
        <p:blipFill>
          <a:blip r:embed="rId6">
            <a:alphaModFix/>
          </a:blip>
          <a:stretch>
            <a:fillRect/>
          </a:stretch>
        </p:blipFill>
        <p:spPr>
          <a:xfrm>
            <a:off x="6750725" y="1812353"/>
            <a:ext cx="2555250" cy="25686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9" name="Shape 99"/>
        <p:cNvGrpSpPr/>
        <p:nvPr/>
      </p:nvGrpSpPr>
      <p:grpSpPr>
        <a:xfrm>
          <a:off x="0" y="0"/>
          <a:ext cx="0" cy="0"/>
          <a:chOff x="0" y="0"/>
          <a:chExt cx="0" cy="0"/>
        </a:xfrm>
      </p:grpSpPr>
      <p:pic>
        <p:nvPicPr>
          <p:cNvPr descr="A screenshot of a phone&#10;&#10;Description automatically generated" id="100" name="Google Shape;100;p14"/>
          <p:cNvPicPr preferRelativeResize="0"/>
          <p:nvPr>
            <p:ph idx="1" type="body"/>
          </p:nvPr>
        </p:nvPicPr>
        <p:blipFill rotWithShape="1">
          <a:blip r:embed="rId3">
            <a:alphaModFix/>
          </a:blip>
          <a:srcRect b="0" l="0" r="0" t="0"/>
          <a:stretch/>
        </p:blipFill>
        <p:spPr>
          <a:xfrm>
            <a:off x="4118271" y="313507"/>
            <a:ext cx="4646700" cy="6544500"/>
          </a:xfrm>
          <a:prstGeom prst="rect">
            <a:avLst/>
          </a:prstGeom>
          <a:noFill/>
          <a:ln>
            <a:noFill/>
          </a:ln>
        </p:spPr>
      </p:pic>
      <p:pic>
        <p:nvPicPr>
          <p:cNvPr descr="A logo with text and people&#10;&#10;Description automatically generated" id="101" name="Google Shape;101;p14"/>
          <p:cNvPicPr preferRelativeResize="0"/>
          <p:nvPr/>
        </p:nvPicPr>
        <p:blipFill rotWithShape="1">
          <a:blip r:embed="rId4">
            <a:alphaModFix/>
          </a:blip>
          <a:srcRect b="0" l="0" r="0" t="0"/>
          <a:stretch/>
        </p:blipFill>
        <p:spPr>
          <a:xfrm>
            <a:off x="10058399" y="5185090"/>
            <a:ext cx="1877991" cy="1672910"/>
          </a:xfrm>
          <a:prstGeom prst="rect">
            <a:avLst/>
          </a:prstGeom>
          <a:noFill/>
          <a:ln>
            <a:noFill/>
          </a:ln>
        </p:spPr>
      </p:pic>
      <p:sp>
        <p:nvSpPr>
          <p:cNvPr id="102" name="Google Shape;102;p14"/>
          <p:cNvSpPr/>
          <p:nvPr/>
        </p:nvSpPr>
        <p:spPr>
          <a:xfrm>
            <a:off x="5818825" y="4018100"/>
            <a:ext cx="1245600" cy="647100"/>
          </a:xfrm>
          <a:prstGeom prst="rect">
            <a:avLst/>
          </a:prstGeom>
          <a:solidFill>
            <a:srgbClr val="FEFC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slab fokus in koncentracija</a:t>
            </a:r>
            <a:endParaRPr/>
          </a:p>
        </p:txBody>
      </p:sp>
      <p:sp>
        <p:nvSpPr>
          <p:cNvPr id="103" name="Google Shape;103;p14"/>
          <p:cNvSpPr/>
          <p:nvPr/>
        </p:nvSpPr>
        <p:spPr>
          <a:xfrm>
            <a:off x="5818825" y="2358775"/>
            <a:ext cx="1245600" cy="445800"/>
          </a:xfrm>
          <a:prstGeom prst="rect">
            <a:avLst/>
          </a:prstGeom>
          <a:solidFill>
            <a:srgbClr val="FEFC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socialni </a:t>
            </a:r>
            <a:r>
              <a:rPr lang="en-US"/>
              <a:t>mediji</a:t>
            </a:r>
            <a:endParaRPr/>
          </a:p>
        </p:txBody>
      </p:sp>
      <p:sp>
        <p:nvSpPr>
          <p:cNvPr id="104" name="Google Shape;104;p14"/>
          <p:cNvSpPr/>
          <p:nvPr/>
        </p:nvSpPr>
        <p:spPr>
          <a:xfrm>
            <a:off x="7159950" y="4173925"/>
            <a:ext cx="1245600" cy="445800"/>
          </a:xfrm>
          <a:prstGeom prst="rect">
            <a:avLst/>
          </a:prstGeom>
          <a:solidFill>
            <a:srgbClr val="FEFC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asocialno vedenje</a:t>
            </a:r>
            <a:endParaRPr/>
          </a:p>
        </p:txBody>
      </p:sp>
      <p:sp>
        <p:nvSpPr>
          <p:cNvPr id="105" name="Google Shape;105;p14"/>
          <p:cNvSpPr/>
          <p:nvPr/>
        </p:nvSpPr>
        <p:spPr>
          <a:xfrm>
            <a:off x="7064425" y="2358775"/>
            <a:ext cx="1245600" cy="647100"/>
          </a:xfrm>
          <a:prstGeom prst="rect">
            <a:avLst/>
          </a:prstGeom>
          <a:solidFill>
            <a:srgbClr val="FEFC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nerazrešene travme </a:t>
            </a:r>
            <a:endParaRPr/>
          </a:p>
        </p:txBody>
      </p:sp>
      <p:sp>
        <p:nvSpPr>
          <p:cNvPr id="106" name="Google Shape;106;p14"/>
          <p:cNvSpPr/>
          <p:nvPr/>
        </p:nvSpPr>
        <p:spPr>
          <a:xfrm>
            <a:off x="4477700" y="4173925"/>
            <a:ext cx="1245600" cy="647100"/>
          </a:xfrm>
          <a:prstGeom prst="rect">
            <a:avLst/>
          </a:prstGeom>
          <a:solidFill>
            <a:srgbClr val="FEFC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moten ritem budnosti in spanja </a:t>
            </a:r>
            <a:endParaRPr/>
          </a:p>
        </p:txBody>
      </p:sp>
      <p:sp>
        <p:nvSpPr>
          <p:cNvPr id="107" name="Google Shape;107;p14"/>
          <p:cNvSpPr/>
          <p:nvPr/>
        </p:nvSpPr>
        <p:spPr>
          <a:xfrm>
            <a:off x="4573225" y="2358775"/>
            <a:ext cx="1245600" cy="445800"/>
          </a:xfrm>
          <a:prstGeom prst="rect">
            <a:avLst/>
          </a:prstGeom>
          <a:solidFill>
            <a:srgbClr val="FEFC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posledice korone </a:t>
            </a:r>
            <a:endParaRPr/>
          </a:p>
        </p:txBody>
      </p:sp>
      <p:sp>
        <p:nvSpPr>
          <p:cNvPr id="108" name="Google Shape;108;p14"/>
          <p:cNvSpPr/>
          <p:nvPr/>
        </p:nvSpPr>
        <p:spPr>
          <a:xfrm>
            <a:off x="6454825" y="5787775"/>
            <a:ext cx="1559400" cy="647100"/>
          </a:xfrm>
          <a:prstGeom prst="rect">
            <a:avLst/>
          </a:prstGeom>
          <a:solidFill>
            <a:srgbClr val="FEFC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težave z dokončevanjem nalog</a:t>
            </a:r>
            <a:endParaRPr/>
          </a:p>
        </p:txBody>
      </p:sp>
      <p:sp>
        <p:nvSpPr>
          <p:cNvPr id="109" name="Google Shape;109;p14"/>
          <p:cNvSpPr/>
          <p:nvPr/>
        </p:nvSpPr>
        <p:spPr>
          <a:xfrm>
            <a:off x="5159425" y="5787775"/>
            <a:ext cx="1245600" cy="647100"/>
          </a:xfrm>
          <a:prstGeom prst="rect">
            <a:avLst/>
          </a:prstGeom>
          <a:solidFill>
            <a:srgbClr val="FEFC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brezvoljnost, nizka stopnja motivacije</a:t>
            </a:r>
            <a:endParaRPr/>
          </a:p>
        </p:txBody>
      </p:sp>
      <p:sp>
        <p:nvSpPr>
          <p:cNvPr id="110" name="Google Shape;110;p14"/>
          <p:cNvSpPr/>
          <p:nvPr/>
        </p:nvSpPr>
        <p:spPr>
          <a:xfrm>
            <a:off x="4610725" y="498150"/>
            <a:ext cx="3661800" cy="647100"/>
          </a:xfrm>
          <a:prstGeom prst="rect">
            <a:avLst/>
          </a:prstGeom>
          <a:solidFill>
            <a:srgbClr val="FEFC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3100">
                <a:solidFill>
                  <a:srgbClr val="990000"/>
                </a:solidFill>
              </a:rPr>
              <a:t>PROBLEMI</a:t>
            </a:r>
            <a:endParaRPr b="1" sz="3100">
              <a:solidFill>
                <a:srgbClr val="990000"/>
              </a:solidFill>
            </a:endParaRPr>
          </a:p>
        </p:txBody>
      </p:sp>
      <p:sp>
        <p:nvSpPr>
          <p:cNvPr id="111" name="Google Shape;111;p14"/>
          <p:cNvSpPr/>
          <p:nvPr/>
        </p:nvSpPr>
        <p:spPr>
          <a:xfrm>
            <a:off x="7216825" y="27199975"/>
            <a:ext cx="1245600" cy="647100"/>
          </a:xfrm>
          <a:prstGeom prst="rect">
            <a:avLst/>
          </a:prstGeom>
          <a:solidFill>
            <a:srgbClr val="FEFC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nerazrešene travme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5"/>
          <p:cNvSpPr txBox="1"/>
          <p:nvPr>
            <p:ph type="title"/>
          </p:nvPr>
        </p:nvSpPr>
        <p:spPr>
          <a:xfrm>
            <a:off x="3063025" y="365125"/>
            <a:ext cx="51051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t/>
            </a:r>
            <a:endParaRPr/>
          </a:p>
        </p:txBody>
      </p:sp>
      <p:pic>
        <p:nvPicPr>
          <p:cNvPr descr="A logo with text and people&#10;&#10;Description automatically generated" id="118" name="Google Shape;118;p15"/>
          <p:cNvPicPr preferRelativeResize="0"/>
          <p:nvPr>
            <p:ph idx="1" type="body"/>
          </p:nvPr>
        </p:nvPicPr>
        <p:blipFill rotWithShape="1">
          <a:blip r:embed="rId3">
            <a:alphaModFix/>
          </a:blip>
          <a:srcRect b="0" l="0" r="0" t="0"/>
          <a:stretch/>
        </p:blipFill>
        <p:spPr>
          <a:xfrm>
            <a:off x="9573154" y="4525138"/>
            <a:ext cx="2618846" cy="2332862"/>
          </a:xfrm>
          <a:prstGeom prst="rect">
            <a:avLst/>
          </a:prstGeom>
          <a:noFill/>
          <a:ln>
            <a:noFill/>
          </a:ln>
        </p:spPr>
      </p:pic>
      <p:pic>
        <p:nvPicPr>
          <p:cNvPr descr="A blue text on a white background&#10;&#10;Description automatically generated" id="119" name="Google Shape;119;p15"/>
          <p:cNvPicPr preferRelativeResize="0"/>
          <p:nvPr/>
        </p:nvPicPr>
        <p:blipFill rotWithShape="1">
          <a:blip r:embed="rId4">
            <a:alphaModFix/>
          </a:blip>
          <a:srcRect b="0" l="0" r="0" t="0"/>
          <a:stretch/>
        </p:blipFill>
        <p:spPr>
          <a:xfrm>
            <a:off x="0" y="5532436"/>
            <a:ext cx="4121676" cy="1325564"/>
          </a:xfrm>
          <a:prstGeom prst="rect">
            <a:avLst/>
          </a:prstGeom>
          <a:noFill/>
          <a:ln>
            <a:noFill/>
          </a:ln>
        </p:spPr>
      </p:pic>
      <p:pic>
        <p:nvPicPr>
          <p:cNvPr descr="A screenshot of a white and red text&#10;&#10;Description automatically generated" id="120" name="Google Shape;120;p15"/>
          <p:cNvPicPr preferRelativeResize="0"/>
          <p:nvPr/>
        </p:nvPicPr>
        <p:blipFill rotWithShape="1">
          <a:blip r:embed="rId5">
            <a:alphaModFix/>
          </a:blip>
          <a:srcRect b="0" l="0" r="0" t="0"/>
          <a:stretch/>
        </p:blipFill>
        <p:spPr>
          <a:xfrm>
            <a:off x="2588175" y="76200"/>
            <a:ext cx="7015649" cy="5456226"/>
          </a:xfrm>
          <a:prstGeom prst="rect">
            <a:avLst/>
          </a:prstGeom>
          <a:noFill/>
          <a:ln>
            <a:noFill/>
          </a:ln>
        </p:spPr>
      </p:pic>
      <p:sp>
        <p:nvSpPr>
          <p:cNvPr id="121" name="Google Shape;121;p15"/>
          <p:cNvSpPr/>
          <p:nvPr/>
        </p:nvSpPr>
        <p:spPr>
          <a:xfrm>
            <a:off x="3063025" y="365125"/>
            <a:ext cx="5028300" cy="1517100"/>
          </a:xfrm>
          <a:prstGeom prst="rect">
            <a:avLst/>
          </a:prstGeom>
          <a:solidFill>
            <a:srgbClr val="F6EDD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4800">
                <a:solidFill>
                  <a:srgbClr val="990000"/>
                </a:solidFill>
              </a:rPr>
              <a:t>PRIMERI PRAKS</a:t>
            </a:r>
            <a:endParaRPr sz="4800">
              <a:solidFill>
                <a:srgbClr val="990000"/>
              </a:solidFill>
            </a:endParaRPr>
          </a:p>
        </p:txBody>
      </p:sp>
      <p:sp>
        <p:nvSpPr>
          <p:cNvPr id="122" name="Google Shape;122;p15"/>
          <p:cNvSpPr/>
          <p:nvPr/>
        </p:nvSpPr>
        <p:spPr>
          <a:xfrm>
            <a:off x="2694000" y="1690825"/>
            <a:ext cx="6627300" cy="3681900"/>
          </a:xfrm>
          <a:prstGeom prst="rect">
            <a:avLst/>
          </a:prstGeom>
          <a:solidFill>
            <a:srgbClr val="F6EDDA"/>
          </a:solidFill>
          <a:ln>
            <a:noFill/>
          </a:ln>
        </p:spPr>
        <p:txBody>
          <a:bodyPr anchorCtr="0" anchor="ctr" bIns="91425" lIns="91425" spcFirstLastPara="1" rIns="91425" wrap="square" tIns="91425">
            <a:noAutofit/>
          </a:bodyPr>
          <a:lstStyle/>
          <a:p>
            <a:pPr indent="-463550" lvl="0" marL="457200" rtl="0" algn="l">
              <a:spcBef>
                <a:spcPts val="0"/>
              </a:spcBef>
              <a:spcAft>
                <a:spcPts val="0"/>
              </a:spcAft>
              <a:buClr>
                <a:srgbClr val="990000"/>
              </a:buClr>
              <a:buSzPts val="3700"/>
              <a:buChar char="●"/>
            </a:pPr>
            <a:r>
              <a:rPr lang="en-US" sz="3700">
                <a:solidFill>
                  <a:srgbClr val="990000"/>
                </a:solidFill>
              </a:rPr>
              <a:t>Check-in, Check-out</a:t>
            </a:r>
            <a:endParaRPr sz="3700">
              <a:solidFill>
                <a:srgbClr val="990000"/>
              </a:solidFill>
            </a:endParaRPr>
          </a:p>
          <a:p>
            <a:pPr indent="-463550" lvl="0" marL="457200" rtl="0" algn="l">
              <a:spcBef>
                <a:spcPts val="0"/>
              </a:spcBef>
              <a:spcAft>
                <a:spcPts val="0"/>
              </a:spcAft>
              <a:buClr>
                <a:srgbClr val="990000"/>
              </a:buClr>
              <a:buSzPts val="3700"/>
              <a:buChar char="●"/>
            </a:pPr>
            <a:r>
              <a:rPr lang="en-US" sz="3700">
                <a:solidFill>
                  <a:srgbClr val="990000"/>
                </a:solidFill>
              </a:rPr>
              <a:t>Poimenovanje čustev</a:t>
            </a:r>
            <a:endParaRPr sz="3700">
              <a:solidFill>
                <a:srgbClr val="990000"/>
              </a:solidFill>
            </a:endParaRPr>
          </a:p>
          <a:p>
            <a:pPr indent="-463550" lvl="0" marL="457200" rtl="0" algn="l">
              <a:spcBef>
                <a:spcPts val="0"/>
              </a:spcBef>
              <a:spcAft>
                <a:spcPts val="0"/>
              </a:spcAft>
              <a:buClr>
                <a:srgbClr val="990000"/>
              </a:buClr>
              <a:buSzPts val="3700"/>
              <a:buChar char="●"/>
            </a:pPr>
            <a:r>
              <a:rPr lang="en-US" sz="3700">
                <a:solidFill>
                  <a:srgbClr val="990000"/>
                </a:solidFill>
              </a:rPr>
              <a:t>Dihalne tehnike</a:t>
            </a:r>
            <a:endParaRPr sz="3700">
              <a:solidFill>
                <a:srgbClr val="990000"/>
              </a:solidFill>
            </a:endParaRPr>
          </a:p>
          <a:p>
            <a:pPr indent="-463550" lvl="0" marL="457200" rtl="0" algn="l">
              <a:spcBef>
                <a:spcPts val="0"/>
              </a:spcBef>
              <a:spcAft>
                <a:spcPts val="0"/>
              </a:spcAft>
              <a:buClr>
                <a:srgbClr val="990000"/>
              </a:buClr>
              <a:buSzPts val="3700"/>
              <a:buChar char="●"/>
            </a:pPr>
            <a:r>
              <a:rPr lang="en-US" sz="3700">
                <a:solidFill>
                  <a:srgbClr val="990000"/>
                </a:solidFill>
              </a:rPr>
              <a:t>Gibalne vaje</a:t>
            </a:r>
            <a:endParaRPr sz="3700">
              <a:solidFill>
                <a:srgbClr val="990000"/>
              </a:solidFill>
            </a:endParaRPr>
          </a:p>
          <a:p>
            <a:pPr indent="-463550" lvl="0" marL="457200" rtl="0" algn="l">
              <a:spcBef>
                <a:spcPts val="0"/>
              </a:spcBef>
              <a:spcAft>
                <a:spcPts val="0"/>
              </a:spcAft>
              <a:buClr>
                <a:srgbClr val="990000"/>
              </a:buClr>
              <a:buSzPts val="3700"/>
              <a:buChar char="●"/>
            </a:pPr>
            <a:r>
              <a:rPr lang="en-US" sz="3700">
                <a:solidFill>
                  <a:srgbClr val="990000"/>
                </a:solidFill>
              </a:rPr>
              <a:t>Sproščanje</a:t>
            </a:r>
            <a:endParaRPr sz="3700">
              <a:solidFill>
                <a:srgbClr val="990000"/>
              </a:solidFill>
            </a:endParaRPr>
          </a:p>
          <a:p>
            <a:pPr indent="-463550" lvl="0" marL="457200" rtl="0" algn="l">
              <a:spcBef>
                <a:spcPts val="0"/>
              </a:spcBef>
              <a:spcAft>
                <a:spcPts val="0"/>
              </a:spcAft>
              <a:buClr>
                <a:srgbClr val="990000"/>
              </a:buClr>
              <a:buSzPts val="3700"/>
              <a:buChar char="●"/>
            </a:pPr>
            <a:r>
              <a:rPr lang="en-US" sz="3700">
                <a:solidFill>
                  <a:srgbClr val="990000"/>
                </a:solidFill>
              </a:rPr>
              <a:t>Povezovanje</a:t>
            </a:r>
            <a:endParaRPr sz="3700">
              <a:solidFill>
                <a:srgbClr val="99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descr="A red and white sign with words&#10;&#10;Description automatically generated" id="127" name="Google Shape;127;p16"/>
          <p:cNvPicPr preferRelativeResize="0"/>
          <p:nvPr>
            <p:ph idx="1" type="body"/>
          </p:nvPr>
        </p:nvPicPr>
        <p:blipFill rotWithShape="1">
          <a:blip r:embed="rId3">
            <a:alphaModFix/>
          </a:blip>
          <a:srcRect b="0" l="0" r="0" t="0"/>
          <a:stretch/>
        </p:blipFill>
        <p:spPr>
          <a:xfrm>
            <a:off x="645000" y="159331"/>
            <a:ext cx="10300905" cy="6539338"/>
          </a:xfrm>
          <a:prstGeom prst="rect">
            <a:avLst/>
          </a:prstGeom>
          <a:noFill/>
          <a:ln>
            <a:noFill/>
          </a:ln>
        </p:spPr>
      </p:pic>
      <p:sp>
        <p:nvSpPr>
          <p:cNvPr id="128" name="Google Shape;128;p16"/>
          <p:cNvSpPr/>
          <p:nvPr/>
        </p:nvSpPr>
        <p:spPr>
          <a:xfrm>
            <a:off x="2481800" y="-4398325"/>
            <a:ext cx="6627300" cy="3681900"/>
          </a:xfrm>
          <a:prstGeom prst="rect">
            <a:avLst/>
          </a:prstGeom>
          <a:solidFill>
            <a:srgbClr val="F6EDDA"/>
          </a:solidFill>
          <a:ln>
            <a:noFill/>
          </a:ln>
        </p:spPr>
        <p:txBody>
          <a:bodyPr anchorCtr="0" anchor="ctr" bIns="91425" lIns="91425" spcFirstLastPara="1" rIns="91425" wrap="square" tIns="91425">
            <a:noAutofit/>
          </a:bodyPr>
          <a:lstStyle/>
          <a:p>
            <a:pPr indent="-463550" lvl="0" marL="457200" rtl="0" algn="l">
              <a:spcBef>
                <a:spcPts val="0"/>
              </a:spcBef>
              <a:spcAft>
                <a:spcPts val="0"/>
              </a:spcAft>
              <a:buClr>
                <a:srgbClr val="990000"/>
              </a:buClr>
              <a:buSzPts val="3700"/>
              <a:buChar char="●"/>
            </a:pPr>
            <a:r>
              <a:rPr lang="en-US" sz="3700">
                <a:solidFill>
                  <a:srgbClr val="990000"/>
                </a:solidFill>
              </a:rPr>
              <a:t>Check-in</a:t>
            </a:r>
            <a:endParaRPr sz="3700">
              <a:solidFill>
                <a:srgbClr val="990000"/>
              </a:solidFill>
            </a:endParaRPr>
          </a:p>
          <a:p>
            <a:pPr indent="-463550" lvl="0" marL="457200" rtl="0" algn="l">
              <a:spcBef>
                <a:spcPts val="0"/>
              </a:spcBef>
              <a:spcAft>
                <a:spcPts val="0"/>
              </a:spcAft>
              <a:buClr>
                <a:srgbClr val="990000"/>
              </a:buClr>
              <a:buSzPts val="3700"/>
              <a:buChar char="●"/>
            </a:pPr>
            <a:r>
              <a:rPr lang="en-US" sz="3700">
                <a:solidFill>
                  <a:srgbClr val="990000"/>
                </a:solidFill>
              </a:rPr>
              <a:t>Poimenovanje čustev</a:t>
            </a:r>
            <a:endParaRPr sz="3700">
              <a:solidFill>
                <a:srgbClr val="990000"/>
              </a:solidFill>
            </a:endParaRPr>
          </a:p>
          <a:p>
            <a:pPr indent="-463550" lvl="0" marL="457200" rtl="0" algn="l">
              <a:spcBef>
                <a:spcPts val="0"/>
              </a:spcBef>
              <a:spcAft>
                <a:spcPts val="0"/>
              </a:spcAft>
              <a:buClr>
                <a:srgbClr val="990000"/>
              </a:buClr>
              <a:buSzPts val="3700"/>
              <a:buChar char="●"/>
            </a:pPr>
            <a:r>
              <a:rPr lang="en-US" sz="3700">
                <a:solidFill>
                  <a:srgbClr val="990000"/>
                </a:solidFill>
              </a:rPr>
              <a:t>Dihalne tehnike</a:t>
            </a:r>
            <a:endParaRPr sz="3700">
              <a:solidFill>
                <a:srgbClr val="990000"/>
              </a:solidFill>
            </a:endParaRPr>
          </a:p>
          <a:p>
            <a:pPr indent="-463550" lvl="0" marL="457200" rtl="0" algn="l">
              <a:spcBef>
                <a:spcPts val="0"/>
              </a:spcBef>
              <a:spcAft>
                <a:spcPts val="0"/>
              </a:spcAft>
              <a:buClr>
                <a:srgbClr val="990000"/>
              </a:buClr>
              <a:buSzPts val="3700"/>
              <a:buChar char="●"/>
            </a:pPr>
            <a:r>
              <a:rPr lang="en-US" sz="3700">
                <a:solidFill>
                  <a:srgbClr val="990000"/>
                </a:solidFill>
              </a:rPr>
              <a:t>Gibalne vaje</a:t>
            </a:r>
            <a:endParaRPr sz="3700">
              <a:solidFill>
                <a:srgbClr val="990000"/>
              </a:solidFill>
            </a:endParaRPr>
          </a:p>
          <a:p>
            <a:pPr indent="-463550" lvl="0" marL="457200" rtl="0" algn="l">
              <a:spcBef>
                <a:spcPts val="0"/>
              </a:spcBef>
              <a:spcAft>
                <a:spcPts val="0"/>
              </a:spcAft>
              <a:buClr>
                <a:srgbClr val="990000"/>
              </a:buClr>
              <a:buSzPts val="3700"/>
              <a:buChar char="●"/>
            </a:pPr>
            <a:r>
              <a:rPr lang="en-US" sz="3700">
                <a:solidFill>
                  <a:srgbClr val="990000"/>
                </a:solidFill>
              </a:rPr>
              <a:t>Sproščanje</a:t>
            </a:r>
            <a:endParaRPr sz="3700">
              <a:solidFill>
                <a:srgbClr val="990000"/>
              </a:solidFill>
            </a:endParaRPr>
          </a:p>
          <a:p>
            <a:pPr indent="-463550" lvl="0" marL="457200" rtl="0" algn="l">
              <a:spcBef>
                <a:spcPts val="0"/>
              </a:spcBef>
              <a:spcAft>
                <a:spcPts val="0"/>
              </a:spcAft>
              <a:buClr>
                <a:srgbClr val="990000"/>
              </a:buClr>
              <a:buSzPts val="3700"/>
              <a:buChar char="●"/>
            </a:pPr>
            <a:r>
              <a:rPr lang="en-US" sz="3700">
                <a:solidFill>
                  <a:srgbClr val="990000"/>
                </a:solidFill>
              </a:rPr>
              <a:t>Povezovanje</a:t>
            </a:r>
            <a:endParaRPr sz="3700">
              <a:solidFill>
                <a:srgbClr val="990000"/>
              </a:solidFill>
            </a:endParaRPr>
          </a:p>
        </p:txBody>
      </p:sp>
      <p:sp>
        <p:nvSpPr>
          <p:cNvPr id="129" name="Google Shape;129;p16"/>
          <p:cNvSpPr/>
          <p:nvPr/>
        </p:nvSpPr>
        <p:spPr>
          <a:xfrm>
            <a:off x="1817525" y="442025"/>
            <a:ext cx="8165100" cy="1968900"/>
          </a:xfrm>
          <a:prstGeom prst="rect">
            <a:avLst/>
          </a:prstGeom>
          <a:solidFill>
            <a:srgbClr val="FDF9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4400">
                <a:solidFill>
                  <a:srgbClr val="990000"/>
                </a:solidFill>
              </a:rPr>
              <a:t>NUJNO POTREBNI ELEMENTI</a:t>
            </a:r>
            <a:endParaRPr b="1" sz="4400">
              <a:solidFill>
                <a:srgbClr val="990000"/>
              </a:solidFill>
            </a:endParaRPr>
          </a:p>
        </p:txBody>
      </p:sp>
      <p:sp>
        <p:nvSpPr>
          <p:cNvPr id="130" name="Google Shape;130;p16"/>
          <p:cNvSpPr/>
          <p:nvPr/>
        </p:nvSpPr>
        <p:spPr>
          <a:xfrm>
            <a:off x="1187075" y="5252675"/>
            <a:ext cx="2814000" cy="1245300"/>
          </a:xfrm>
          <a:prstGeom prst="rect">
            <a:avLst/>
          </a:prstGeom>
          <a:solidFill>
            <a:srgbClr val="FDF9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4000">
                <a:solidFill>
                  <a:srgbClr val="990000"/>
                </a:solidFill>
              </a:rPr>
              <a:t>Varen prostor</a:t>
            </a:r>
            <a:endParaRPr b="1" sz="4000">
              <a:solidFill>
                <a:srgbClr val="990000"/>
              </a:solidFill>
            </a:endParaRPr>
          </a:p>
        </p:txBody>
      </p:sp>
      <p:sp>
        <p:nvSpPr>
          <p:cNvPr id="131" name="Google Shape;131;p16"/>
          <p:cNvSpPr/>
          <p:nvPr/>
        </p:nvSpPr>
        <p:spPr>
          <a:xfrm>
            <a:off x="4387475" y="5252675"/>
            <a:ext cx="2814000" cy="1245300"/>
          </a:xfrm>
          <a:prstGeom prst="rect">
            <a:avLst/>
          </a:prstGeom>
          <a:solidFill>
            <a:srgbClr val="FDF9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3400">
                <a:solidFill>
                  <a:srgbClr val="990000"/>
                </a:solidFill>
              </a:rPr>
              <a:t>Miselna naravnanost</a:t>
            </a:r>
            <a:endParaRPr b="1" sz="3400">
              <a:solidFill>
                <a:srgbClr val="990000"/>
              </a:solidFill>
            </a:endParaRPr>
          </a:p>
        </p:txBody>
      </p:sp>
      <p:sp>
        <p:nvSpPr>
          <p:cNvPr id="132" name="Google Shape;132;p16"/>
          <p:cNvSpPr/>
          <p:nvPr/>
        </p:nvSpPr>
        <p:spPr>
          <a:xfrm>
            <a:off x="7435475" y="5252675"/>
            <a:ext cx="2814000" cy="1245300"/>
          </a:xfrm>
          <a:prstGeom prst="rect">
            <a:avLst/>
          </a:prstGeom>
          <a:solidFill>
            <a:srgbClr val="FDF9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4000">
              <a:solidFill>
                <a:srgbClr val="990000"/>
              </a:solidFill>
            </a:endParaRPr>
          </a:p>
        </p:txBody>
      </p:sp>
      <p:sp>
        <p:nvSpPr>
          <p:cNvPr id="133" name="Google Shape;133;p16"/>
          <p:cNvSpPr/>
          <p:nvPr/>
        </p:nvSpPr>
        <p:spPr>
          <a:xfrm>
            <a:off x="7740275" y="5252675"/>
            <a:ext cx="2814000" cy="1245300"/>
          </a:xfrm>
          <a:prstGeom prst="rect">
            <a:avLst/>
          </a:prstGeom>
          <a:solidFill>
            <a:srgbClr val="FDF9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4000">
                <a:solidFill>
                  <a:srgbClr val="990000"/>
                </a:solidFill>
              </a:rPr>
              <a:t>Skrb zase</a:t>
            </a:r>
            <a:endParaRPr b="1" sz="4000">
              <a:solidFill>
                <a:srgbClr val="99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descr="A logo with text and people&#10;&#10;Description automatically generated" id="139" name="Google Shape;139;p17"/>
          <p:cNvPicPr preferRelativeResize="0"/>
          <p:nvPr>
            <p:ph idx="1" type="body"/>
          </p:nvPr>
        </p:nvPicPr>
        <p:blipFill rotWithShape="1">
          <a:blip r:embed="rId3">
            <a:alphaModFix/>
          </a:blip>
          <a:srcRect b="0" l="0" r="0" t="0"/>
          <a:stretch/>
        </p:blipFill>
        <p:spPr>
          <a:xfrm>
            <a:off x="9573154" y="4525138"/>
            <a:ext cx="2618846" cy="2332862"/>
          </a:xfrm>
          <a:prstGeom prst="rect">
            <a:avLst/>
          </a:prstGeom>
          <a:noFill/>
          <a:ln>
            <a:noFill/>
          </a:ln>
        </p:spPr>
      </p:pic>
      <p:pic>
        <p:nvPicPr>
          <p:cNvPr descr="A blue text on a white background&#10;&#10;Description automatically generated" id="140" name="Google Shape;140;p17"/>
          <p:cNvPicPr preferRelativeResize="0"/>
          <p:nvPr/>
        </p:nvPicPr>
        <p:blipFill rotWithShape="1">
          <a:blip r:embed="rId4">
            <a:alphaModFix/>
          </a:blip>
          <a:srcRect b="0" l="0" r="0" t="0"/>
          <a:stretch/>
        </p:blipFill>
        <p:spPr>
          <a:xfrm>
            <a:off x="0" y="5532436"/>
            <a:ext cx="4121676" cy="1325564"/>
          </a:xfrm>
          <a:prstGeom prst="rect">
            <a:avLst/>
          </a:prstGeom>
          <a:noFill/>
          <a:ln>
            <a:noFill/>
          </a:ln>
        </p:spPr>
      </p:pic>
      <p:pic>
        <p:nvPicPr>
          <p:cNvPr descr="A poster with text and symbols&#10;&#10;Description automatically generated" id="141" name="Google Shape;141;p17"/>
          <p:cNvPicPr preferRelativeResize="0"/>
          <p:nvPr/>
        </p:nvPicPr>
        <p:blipFill rotWithShape="1">
          <a:blip r:embed="rId5">
            <a:alphaModFix/>
          </a:blip>
          <a:srcRect b="0" l="0" r="0" t="0"/>
          <a:stretch/>
        </p:blipFill>
        <p:spPr>
          <a:xfrm>
            <a:off x="4121676" y="0"/>
            <a:ext cx="5114260" cy="6858000"/>
          </a:xfrm>
          <a:prstGeom prst="rect">
            <a:avLst/>
          </a:prstGeom>
          <a:noFill/>
          <a:ln>
            <a:noFill/>
          </a:ln>
        </p:spPr>
      </p:pic>
      <p:sp>
        <p:nvSpPr>
          <p:cNvPr id="142" name="Google Shape;142;p17"/>
          <p:cNvSpPr txBox="1"/>
          <p:nvPr>
            <p:ph type="title"/>
          </p:nvPr>
        </p:nvSpPr>
        <p:spPr>
          <a:xfrm>
            <a:off x="388850" y="228600"/>
            <a:ext cx="3283500" cy="928800"/>
          </a:xfrm>
          <a:prstGeom prst="rect">
            <a:avLst/>
          </a:prstGeom>
          <a:noFill/>
          <a:ln>
            <a:noFill/>
          </a:ln>
        </p:spPr>
        <p:txBody>
          <a:bodyPr anchorCtr="0" anchor="ctr" bIns="45700" lIns="91425" spcFirstLastPara="1" rIns="91425" wrap="square" tIns="45700">
            <a:normAutofit fontScale="90000"/>
          </a:bodyPr>
          <a:lstStyle/>
          <a:p>
            <a:pPr indent="0" lvl="0" marL="0" marR="0" rtl="0" algn="ctr">
              <a:lnSpc>
                <a:spcPct val="90000"/>
              </a:lnSpc>
              <a:spcBef>
                <a:spcPts val="0"/>
              </a:spcBef>
              <a:spcAft>
                <a:spcPts val="0"/>
              </a:spcAft>
              <a:buClr>
                <a:srgbClr val="C00000"/>
              </a:buClr>
              <a:buSzPct val="100000"/>
              <a:buFont typeface="Play"/>
              <a:buNone/>
            </a:pPr>
            <a:r>
              <a:rPr b="1" lang="en-US">
                <a:solidFill>
                  <a:srgbClr val="990000"/>
                </a:solidFill>
              </a:rPr>
              <a:t>VAREN PROSTOR</a:t>
            </a:r>
            <a:endParaRPr>
              <a:solidFill>
                <a:srgbClr val="990000"/>
              </a:solidFill>
            </a:endParaRPr>
          </a:p>
        </p:txBody>
      </p:sp>
      <p:sp>
        <p:nvSpPr>
          <p:cNvPr id="143" name="Google Shape;143;p17"/>
          <p:cNvSpPr/>
          <p:nvPr/>
        </p:nvSpPr>
        <p:spPr>
          <a:xfrm>
            <a:off x="4121675" y="98400"/>
            <a:ext cx="5114400" cy="830400"/>
          </a:xfrm>
          <a:prstGeom prst="rect">
            <a:avLst/>
          </a:prstGeom>
          <a:solidFill>
            <a:srgbClr val="F9EF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4200">
                <a:solidFill>
                  <a:srgbClr val="990000"/>
                </a:solidFill>
              </a:rPr>
              <a:t>EMPATIJA</a:t>
            </a:r>
            <a:endParaRPr b="1" sz="4200">
              <a:solidFill>
                <a:srgbClr val="990000"/>
              </a:solidFill>
            </a:endParaRPr>
          </a:p>
        </p:txBody>
      </p:sp>
      <p:sp>
        <p:nvSpPr>
          <p:cNvPr id="144" name="Google Shape;144;p17"/>
          <p:cNvSpPr/>
          <p:nvPr/>
        </p:nvSpPr>
        <p:spPr>
          <a:xfrm>
            <a:off x="4121675" y="814250"/>
            <a:ext cx="5114400" cy="830400"/>
          </a:xfrm>
          <a:prstGeom prst="rect">
            <a:avLst/>
          </a:prstGeom>
          <a:solidFill>
            <a:srgbClr val="F9EF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700">
                <a:solidFill>
                  <a:srgbClr val="990000"/>
                </a:solidFill>
              </a:rPr>
              <a:t>Razumevanje čustev drugih in sočustvovanje</a:t>
            </a:r>
            <a:endParaRPr b="1" sz="2100">
              <a:solidFill>
                <a:srgbClr val="990000"/>
              </a:solidFill>
            </a:endParaRPr>
          </a:p>
        </p:txBody>
      </p:sp>
      <p:sp>
        <p:nvSpPr>
          <p:cNvPr id="145" name="Google Shape;145;p17"/>
          <p:cNvSpPr/>
          <p:nvPr/>
        </p:nvSpPr>
        <p:spPr>
          <a:xfrm>
            <a:off x="4274075" y="2871650"/>
            <a:ext cx="2387100" cy="1055400"/>
          </a:xfrm>
          <a:prstGeom prst="rect">
            <a:avLst/>
          </a:prstGeom>
          <a:solidFill>
            <a:srgbClr val="F9EF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rgbClr val="990000"/>
                </a:solidFill>
              </a:rPr>
              <a:t>ODNOSI</a:t>
            </a:r>
            <a:endParaRPr b="1" sz="1800">
              <a:solidFill>
                <a:srgbClr val="990000"/>
              </a:solidFill>
            </a:endParaRPr>
          </a:p>
          <a:p>
            <a:pPr indent="0" lvl="0" marL="0" rtl="0" algn="ctr">
              <a:spcBef>
                <a:spcPts val="0"/>
              </a:spcBef>
              <a:spcAft>
                <a:spcPts val="0"/>
              </a:spcAft>
              <a:buNone/>
            </a:pPr>
            <a:r>
              <a:rPr b="1" lang="en-US" sz="1600">
                <a:solidFill>
                  <a:srgbClr val="990000"/>
                </a:solidFill>
              </a:rPr>
              <a:t>Vzpostavljanje močnih, pozitivnih odnosov z drugimi</a:t>
            </a:r>
            <a:endParaRPr b="1" sz="1600">
              <a:solidFill>
                <a:srgbClr val="990000"/>
              </a:solidFill>
            </a:endParaRPr>
          </a:p>
        </p:txBody>
      </p:sp>
      <p:sp>
        <p:nvSpPr>
          <p:cNvPr id="146" name="Google Shape;146;p17"/>
          <p:cNvSpPr/>
          <p:nvPr/>
        </p:nvSpPr>
        <p:spPr>
          <a:xfrm>
            <a:off x="6712475" y="3024050"/>
            <a:ext cx="2387100" cy="1179900"/>
          </a:xfrm>
          <a:prstGeom prst="rect">
            <a:avLst/>
          </a:prstGeom>
          <a:solidFill>
            <a:srgbClr val="F9EF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100">
                <a:solidFill>
                  <a:srgbClr val="990000"/>
                </a:solidFill>
              </a:rPr>
              <a:t>ČUSTVENA INTELIGENCA</a:t>
            </a:r>
            <a:endParaRPr b="1" sz="2100">
              <a:solidFill>
                <a:srgbClr val="990000"/>
              </a:solidFill>
            </a:endParaRPr>
          </a:p>
          <a:p>
            <a:pPr indent="0" lvl="0" marL="0" rtl="0" algn="ctr">
              <a:spcBef>
                <a:spcPts val="0"/>
              </a:spcBef>
              <a:spcAft>
                <a:spcPts val="0"/>
              </a:spcAft>
              <a:buNone/>
            </a:pPr>
            <a:r>
              <a:rPr b="1" lang="en-US" sz="1600">
                <a:solidFill>
                  <a:srgbClr val="990000"/>
                </a:solidFill>
              </a:rPr>
              <a:t>Učinkovito obvladovanje čustev</a:t>
            </a:r>
            <a:endParaRPr b="1" sz="1600">
              <a:solidFill>
                <a:srgbClr val="990000"/>
              </a:solidFill>
            </a:endParaRPr>
          </a:p>
        </p:txBody>
      </p:sp>
      <p:sp>
        <p:nvSpPr>
          <p:cNvPr id="147" name="Google Shape;147;p17"/>
          <p:cNvSpPr/>
          <p:nvPr/>
        </p:nvSpPr>
        <p:spPr>
          <a:xfrm>
            <a:off x="6864875" y="4929050"/>
            <a:ext cx="2387100" cy="1179900"/>
          </a:xfrm>
          <a:prstGeom prst="rect">
            <a:avLst/>
          </a:prstGeom>
          <a:solidFill>
            <a:srgbClr val="F9EF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100">
                <a:solidFill>
                  <a:srgbClr val="990000"/>
                </a:solidFill>
              </a:rPr>
              <a:t>NEOBSOJANJE</a:t>
            </a:r>
            <a:endParaRPr b="1" sz="2100">
              <a:solidFill>
                <a:srgbClr val="990000"/>
              </a:solidFill>
            </a:endParaRPr>
          </a:p>
          <a:p>
            <a:pPr indent="0" lvl="0" marL="0" rtl="0" algn="ctr">
              <a:spcBef>
                <a:spcPts val="0"/>
              </a:spcBef>
              <a:spcAft>
                <a:spcPts val="0"/>
              </a:spcAft>
              <a:buNone/>
            </a:pPr>
            <a:r>
              <a:rPr b="1" lang="en-US" sz="1500">
                <a:solidFill>
                  <a:srgbClr val="990000"/>
                </a:solidFill>
              </a:rPr>
              <a:t>Varen prostor, v katerem se lahko vsak počuti sprejetega in vrednega</a:t>
            </a:r>
            <a:endParaRPr b="1" sz="1500">
              <a:solidFill>
                <a:srgbClr val="990000"/>
              </a:solidFill>
            </a:endParaRPr>
          </a:p>
        </p:txBody>
      </p:sp>
      <p:sp>
        <p:nvSpPr>
          <p:cNvPr id="148" name="Google Shape;148;p17"/>
          <p:cNvSpPr/>
          <p:nvPr/>
        </p:nvSpPr>
        <p:spPr>
          <a:xfrm>
            <a:off x="4502675" y="5005250"/>
            <a:ext cx="2387100" cy="1179900"/>
          </a:xfrm>
          <a:prstGeom prst="rect">
            <a:avLst/>
          </a:prstGeom>
          <a:solidFill>
            <a:srgbClr val="F9EF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100">
                <a:solidFill>
                  <a:srgbClr val="990000"/>
                </a:solidFill>
              </a:rPr>
              <a:t>AKTIVNO POSLUŠANJE</a:t>
            </a:r>
            <a:endParaRPr b="1" sz="2100">
              <a:solidFill>
                <a:srgbClr val="990000"/>
              </a:solidFill>
            </a:endParaRPr>
          </a:p>
          <a:p>
            <a:pPr indent="0" lvl="0" marL="0" rtl="0" algn="ctr">
              <a:spcBef>
                <a:spcPts val="0"/>
              </a:spcBef>
              <a:spcAft>
                <a:spcPts val="0"/>
              </a:spcAft>
              <a:buNone/>
            </a:pPr>
            <a:r>
              <a:rPr b="1" lang="en-US" sz="1600">
                <a:solidFill>
                  <a:srgbClr val="990000"/>
                </a:solidFill>
              </a:rPr>
              <a:t>Polna prisotnost v stiku z drugimi</a:t>
            </a:r>
            <a:endParaRPr b="1" sz="1600">
              <a:solidFill>
                <a:srgbClr val="990000"/>
              </a:solidFill>
            </a:endParaRPr>
          </a:p>
        </p:txBody>
      </p:sp>
      <p:sp>
        <p:nvSpPr>
          <p:cNvPr id="149" name="Google Shape;149;p17"/>
          <p:cNvSpPr/>
          <p:nvPr/>
        </p:nvSpPr>
        <p:spPr>
          <a:xfrm>
            <a:off x="4342725" y="6185150"/>
            <a:ext cx="4680600" cy="602100"/>
          </a:xfrm>
          <a:prstGeom prst="rect">
            <a:avLst/>
          </a:prstGeom>
          <a:solidFill>
            <a:srgbClr val="F9EF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rgbClr val="990000"/>
                </a:solidFill>
              </a:rPr>
              <a:t>CHECK-IN  &amp;  CHECK-OUT</a:t>
            </a:r>
            <a:endParaRPr b="1" sz="1800">
              <a:solidFill>
                <a:srgbClr val="990000"/>
              </a:solidFill>
            </a:endParaRPr>
          </a:p>
          <a:p>
            <a:pPr indent="0" lvl="0" marL="0" rtl="0" algn="ctr">
              <a:spcBef>
                <a:spcPts val="0"/>
              </a:spcBef>
              <a:spcAft>
                <a:spcPts val="0"/>
              </a:spcAft>
              <a:buNone/>
            </a:pPr>
            <a:r>
              <a:rPr b="1" lang="en-US" sz="1500">
                <a:solidFill>
                  <a:srgbClr val="990000"/>
                </a:solidFill>
              </a:rPr>
              <a:t>da ostanemo v stiku s potrebami posameznikov v skupini</a:t>
            </a:r>
            <a:endParaRPr b="1" sz="1500">
              <a:solidFill>
                <a:srgbClr val="99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18"/>
          <p:cNvSpPr txBox="1"/>
          <p:nvPr>
            <p:ph type="title"/>
          </p:nvPr>
        </p:nvSpPr>
        <p:spPr>
          <a:xfrm>
            <a:off x="0" y="361750"/>
            <a:ext cx="2618700" cy="13974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C00000"/>
              </a:buClr>
              <a:buSzPts val="3960"/>
              <a:buFont typeface="Play"/>
              <a:buNone/>
            </a:pPr>
            <a:r>
              <a:rPr b="1" lang="en-US" sz="2460">
                <a:solidFill>
                  <a:srgbClr val="990000"/>
                </a:solidFill>
              </a:rPr>
              <a:t>MISELNA NARAVNANOST</a:t>
            </a:r>
            <a:endParaRPr sz="2460">
              <a:solidFill>
                <a:srgbClr val="990000"/>
              </a:solidFill>
            </a:endParaRPr>
          </a:p>
        </p:txBody>
      </p:sp>
      <p:pic>
        <p:nvPicPr>
          <p:cNvPr descr="A logo with text and people&#10;&#10;Description automatically generated" id="156" name="Google Shape;156;p18"/>
          <p:cNvPicPr preferRelativeResize="0"/>
          <p:nvPr>
            <p:ph idx="1" type="body"/>
          </p:nvPr>
        </p:nvPicPr>
        <p:blipFill rotWithShape="1">
          <a:blip r:embed="rId3">
            <a:alphaModFix/>
          </a:blip>
          <a:srcRect b="0" l="0" r="0" t="0"/>
          <a:stretch/>
        </p:blipFill>
        <p:spPr>
          <a:xfrm>
            <a:off x="9573154" y="4525138"/>
            <a:ext cx="2618846" cy="2332862"/>
          </a:xfrm>
          <a:prstGeom prst="rect">
            <a:avLst/>
          </a:prstGeom>
          <a:noFill/>
          <a:ln>
            <a:noFill/>
          </a:ln>
        </p:spPr>
      </p:pic>
      <p:pic>
        <p:nvPicPr>
          <p:cNvPr descr="A white paper with red text&#10;&#10;Description automatically generated" id="157" name="Google Shape;157;p18"/>
          <p:cNvPicPr preferRelativeResize="0"/>
          <p:nvPr/>
        </p:nvPicPr>
        <p:blipFill rotWithShape="1">
          <a:blip r:embed="rId4">
            <a:alphaModFix/>
          </a:blip>
          <a:srcRect b="0" l="0" r="0" t="0"/>
          <a:stretch/>
        </p:blipFill>
        <p:spPr>
          <a:xfrm>
            <a:off x="2697713" y="13900"/>
            <a:ext cx="6749549" cy="6830200"/>
          </a:xfrm>
          <a:prstGeom prst="rect">
            <a:avLst/>
          </a:prstGeom>
          <a:noFill/>
          <a:ln>
            <a:noFill/>
          </a:ln>
        </p:spPr>
      </p:pic>
      <p:sp>
        <p:nvSpPr>
          <p:cNvPr id="158" name="Google Shape;158;p18"/>
          <p:cNvSpPr/>
          <p:nvPr/>
        </p:nvSpPr>
        <p:spPr>
          <a:xfrm>
            <a:off x="2694000" y="0"/>
            <a:ext cx="6627300" cy="6830100"/>
          </a:xfrm>
          <a:prstGeom prst="rect">
            <a:avLst/>
          </a:prstGeom>
          <a:solidFill>
            <a:srgbClr val="FEF9F0"/>
          </a:solidFill>
          <a:ln>
            <a:noFill/>
          </a:ln>
        </p:spPr>
        <p:txBody>
          <a:bodyPr anchorCtr="0" anchor="ctr" bIns="91425" lIns="91425" spcFirstLastPara="1" rIns="91425" wrap="square" tIns="91425">
            <a:noAutofit/>
          </a:bodyPr>
          <a:lstStyle/>
          <a:p>
            <a:pPr indent="-425450" lvl="0" marL="457200" rtl="0" algn="l">
              <a:spcBef>
                <a:spcPts val="0"/>
              </a:spcBef>
              <a:spcAft>
                <a:spcPts val="0"/>
              </a:spcAft>
              <a:buClr>
                <a:srgbClr val="990000"/>
              </a:buClr>
              <a:buSzPts val="3100"/>
              <a:buChar char="●"/>
            </a:pPr>
            <a:r>
              <a:rPr b="1" lang="en-US" sz="3100">
                <a:solidFill>
                  <a:srgbClr val="990000"/>
                </a:solidFill>
              </a:rPr>
              <a:t>Radoveden</a:t>
            </a:r>
            <a:br>
              <a:rPr lang="en-US" sz="3100">
                <a:solidFill>
                  <a:srgbClr val="990000"/>
                </a:solidFill>
              </a:rPr>
            </a:br>
            <a:r>
              <a:rPr lang="en-US" sz="2000">
                <a:solidFill>
                  <a:srgbClr val="990000"/>
                </a:solidFill>
              </a:rPr>
              <a:t>Odprt za nove prakse in pozoren na potrebe mladih</a:t>
            </a:r>
            <a:r>
              <a:rPr lang="en-US" sz="2300">
                <a:solidFill>
                  <a:srgbClr val="990000"/>
                </a:solidFill>
              </a:rPr>
              <a:t> </a:t>
            </a:r>
            <a:endParaRPr sz="1000">
              <a:solidFill>
                <a:srgbClr val="990000"/>
              </a:solidFill>
            </a:endParaRPr>
          </a:p>
          <a:p>
            <a:pPr indent="-425450" lvl="0" marL="457200" rtl="0" algn="l">
              <a:spcBef>
                <a:spcPts val="0"/>
              </a:spcBef>
              <a:spcAft>
                <a:spcPts val="0"/>
              </a:spcAft>
              <a:buClr>
                <a:srgbClr val="990000"/>
              </a:buClr>
              <a:buSzPts val="3100"/>
              <a:buChar char="●"/>
            </a:pPr>
            <a:r>
              <a:rPr b="1" lang="en-US" sz="3100">
                <a:solidFill>
                  <a:srgbClr val="990000"/>
                </a:solidFill>
              </a:rPr>
              <a:t>Pogumen</a:t>
            </a:r>
            <a:br>
              <a:rPr lang="en-US" sz="3100">
                <a:solidFill>
                  <a:srgbClr val="990000"/>
                </a:solidFill>
              </a:rPr>
            </a:br>
            <a:r>
              <a:rPr lang="en-US" sz="2000">
                <a:solidFill>
                  <a:srgbClr val="990000"/>
                </a:solidFill>
              </a:rPr>
              <a:t>Pripravljen uvajati nepoznane in potencialno nerodne prakse</a:t>
            </a:r>
            <a:endParaRPr sz="2000">
              <a:solidFill>
                <a:srgbClr val="990000"/>
              </a:solidFill>
            </a:endParaRPr>
          </a:p>
          <a:p>
            <a:pPr indent="-425450" lvl="0" marL="457200" rtl="0" algn="l">
              <a:spcBef>
                <a:spcPts val="0"/>
              </a:spcBef>
              <a:spcAft>
                <a:spcPts val="0"/>
              </a:spcAft>
              <a:buClr>
                <a:srgbClr val="990000"/>
              </a:buClr>
              <a:buSzPts val="3100"/>
              <a:buChar char="●"/>
            </a:pPr>
            <a:r>
              <a:rPr b="1" lang="en-US" sz="3100">
                <a:solidFill>
                  <a:srgbClr val="990000"/>
                </a:solidFill>
              </a:rPr>
              <a:t>Sočuten</a:t>
            </a:r>
            <a:br>
              <a:rPr lang="en-US" sz="3100">
                <a:solidFill>
                  <a:srgbClr val="990000"/>
                </a:solidFill>
              </a:rPr>
            </a:br>
            <a:r>
              <a:rPr lang="en-US" sz="2000">
                <a:solidFill>
                  <a:srgbClr val="990000"/>
                </a:solidFill>
              </a:rPr>
              <a:t>Brez obsojanja poskuša razumeti izkušnje, ki jih z njim podelijo otroci ali mladi</a:t>
            </a:r>
            <a:endParaRPr sz="2000">
              <a:solidFill>
                <a:srgbClr val="990000"/>
              </a:solidFill>
            </a:endParaRPr>
          </a:p>
          <a:p>
            <a:pPr indent="-425450" lvl="0" marL="457200" rtl="0" algn="l">
              <a:spcBef>
                <a:spcPts val="0"/>
              </a:spcBef>
              <a:spcAft>
                <a:spcPts val="0"/>
              </a:spcAft>
              <a:buClr>
                <a:srgbClr val="990000"/>
              </a:buClr>
              <a:buSzPts val="3100"/>
              <a:buChar char="●"/>
            </a:pPr>
            <a:r>
              <a:rPr b="1" lang="en-US" sz="3100">
                <a:solidFill>
                  <a:srgbClr val="990000"/>
                </a:solidFill>
              </a:rPr>
              <a:t>Aktiven</a:t>
            </a:r>
            <a:r>
              <a:rPr b="1" lang="en-US" sz="3100">
                <a:solidFill>
                  <a:srgbClr val="990000"/>
                </a:solidFill>
              </a:rPr>
              <a:t> poslušalec</a:t>
            </a:r>
            <a:br>
              <a:rPr lang="en-US" sz="3100">
                <a:solidFill>
                  <a:srgbClr val="990000"/>
                </a:solidFill>
              </a:rPr>
            </a:br>
            <a:r>
              <a:rPr lang="en-US" sz="2000">
                <a:solidFill>
                  <a:srgbClr val="990000"/>
                </a:solidFill>
              </a:rPr>
              <a:t>Daje zgled poslušanja brez obsojanja in prekinjanja</a:t>
            </a:r>
            <a:br>
              <a:rPr lang="en-US" sz="2000">
                <a:solidFill>
                  <a:srgbClr val="990000"/>
                </a:solidFill>
              </a:rPr>
            </a:br>
            <a:endParaRPr sz="2000">
              <a:solidFill>
                <a:srgbClr val="990000"/>
              </a:solidFill>
            </a:endParaRPr>
          </a:p>
          <a:p>
            <a:pPr indent="-425450" lvl="0" marL="457200" rtl="0" algn="l">
              <a:spcBef>
                <a:spcPts val="0"/>
              </a:spcBef>
              <a:spcAft>
                <a:spcPts val="0"/>
              </a:spcAft>
              <a:buClr>
                <a:srgbClr val="990000"/>
              </a:buClr>
              <a:buSzPts val="3100"/>
              <a:buChar char="●"/>
            </a:pPr>
            <a:r>
              <a:rPr b="1" lang="en-US" sz="3100">
                <a:solidFill>
                  <a:srgbClr val="990000"/>
                </a:solidFill>
              </a:rPr>
              <a:t>Dobro povezan s svojim telesom</a:t>
            </a:r>
            <a:endParaRPr b="1" sz="3100">
              <a:solidFill>
                <a:srgbClr val="990000"/>
              </a:solidFill>
            </a:endParaRPr>
          </a:p>
          <a:p>
            <a:pPr indent="0" lvl="0" marL="457200" rtl="0" algn="l">
              <a:spcBef>
                <a:spcPts val="0"/>
              </a:spcBef>
              <a:spcAft>
                <a:spcPts val="0"/>
              </a:spcAft>
              <a:buNone/>
            </a:pPr>
            <a:r>
              <a:t/>
            </a:r>
            <a:endParaRPr sz="3100">
              <a:solidFill>
                <a:srgbClr val="99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9"/>
          <p:cNvSpPr txBox="1"/>
          <p:nvPr>
            <p:ph type="title"/>
          </p:nvPr>
        </p:nvSpPr>
        <p:spPr>
          <a:xfrm>
            <a:off x="307525" y="320350"/>
            <a:ext cx="31320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00000"/>
              </a:buClr>
              <a:buSzPts val="4400"/>
              <a:buFont typeface="Play"/>
              <a:buNone/>
            </a:pPr>
            <a:r>
              <a:rPr b="1" lang="en-US" sz="4300">
                <a:solidFill>
                  <a:srgbClr val="990000"/>
                </a:solidFill>
              </a:rPr>
              <a:t>SKRB ZASE</a:t>
            </a:r>
            <a:endParaRPr sz="4300">
              <a:solidFill>
                <a:srgbClr val="990000"/>
              </a:solidFill>
            </a:endParaRPr>
          </a:p>
        </p:txBody>
      </p:sp>
      <p:pic>
        <p:nvPicPr>
          <p:cNvPr descr="A logo with text and people&#10;&#10;Description automatically generated" id="165" name="Google Shape;165;p19"/>
          <p:cNvPicPr preferRelativeResize="0"/>
          <p:nvPr>
            <p:ph idx="1" type="body"/>
          </p:nvPr>
        </p:nvPicPr>
        <p:blipFill rotWithShape="1">
          <a:blip r:embed="rId3">
            <a:alphaModFix/>
          </a:blip>
          <a:srcRect b="0" l="0" r="0" t="0"/>
          <a:stretch/>
        </p:blipFill>
        <p:spPr>
          <a:xfrm>
            <a:off x="9573154" y="4525138"/>
            <a:ext cx="2618846" cy="2332862"/>
          </a:xfrm>
          <a:prstGeom prst="rect">
            <a:avLst/>
          </a:prstGeom>
          <a:noFill/>
          <a:ln>
            <a:noFill/>
          </a:ln>
        </p:spPr>
      </p:pic>
      <p:pic>
        <p:nvPicPr>
          <p:cNvPr descr="A blue text on a white background&#10;&#10;Description automatically generated" id="166" name="Google Shape;166;p19"/>
          <p:cNvPicPr preferRelativeResize="0"/>
          <p:nvPr/>
        </p:nvPicPr>
        <p:blipFill rotWithShape="1">
          <a:blip r:embed="rId4">
            <a:alphaModFix/>
          </a:blip>
          <a:srcRect b="0" l="0" r="0" t="0"/>
          <a:stretch/>
        </p:blipFill>
        <p:spPr>
          <a:xfrm>
            <a:off x="0" y="5532436"/>
            <a:ext cx="4121676" cy="1325564"/>
          </a:xfrm>
          <a:prstGeom prst="rect">
            <a:avLst/>
          </a:prstGeom>
          <a:noFill/>
          <a:ln>
            <a:noFill/>
          </a:ln>
        </p:spPr>
      </p:pic>
      <p:pic>
        <p:nvPicPr>
          <p:cNvPr descr="A white and red text on a white background&#10;&#10;Description automatically generated" id="167" name="Google Shape;167;p19"/>
          <p:cNvPicPr preferRelativeResize="0"/>
          <p:nvPr/>
        </p:nvPicPr>
        <p:blipFill rotWithShape="1">
          <a:blip r:embed="rId5">
            <a:alphaModFix/>
          </a:blip>
          <a:srcRect b="0" l="0" r="0" t="0"/>
          <a:stretch/>
        </p:blipFill>
        <p:spPr>
          <a:xfrm>
            <a:off x="3735131" y="0"/>
            <a:ext cx="4721738" cy="6858000"/>
          </a:xfrm>
          <a:prstGeom prst="rect">
            <a:avLst/>
          </a:prstGeom>
          <a:noFill/>
          <a:ln>
            <a:noFill/>
          </a:ln>
        </p:spPr>
      </p:pic>
      <p:sp>
        <p:nvSpPr>
          <p:cNvPr id="168" name="Google Shape;168;p19"/>
          <p:cNvSpPr/>
          <p:nvPr/>
        </p:nvSpPr>
        <p:spPr>
          <a:xfrm>
            <a:off x="3735125" y="0"/>
            <a:ext cx="5586000" cy="6830100"/>
          </a:xfrm>
          <a:prstGeom prst="rect">
            <a:avLst/>
          </a:prstGeom>
          <a:solidFill>
            <a:srgbClr val="FEF9F0"/>
          </a:solidFill>
          <a:ln>
            <a:noFill/>
          </a:ln>
        </p:spPr>
        <p:txBody>
          <a:bodyPr anchorCtr="0" anchor="ctr" bIns="91425" lIns="91425" spcFirstLastPara="1" rIns="91425" wrap="square" tIns="91425">
            <a:noAutofit/>
          </a:bodyPr>
          <a:lstStyle/>
          <a:p>
            <a:pPr indent="-425450" lvl="0" marL="457200" rtl="0" algn="l">
              <a:spcBef>
                <a:spcPts val="0"/>
              </a:spcBef>
              <a:spcAft>
                <a:spcPts val="0"/>
              </a:spcAft>
              <a:buClr>
                <a:srgbClr val="990000"/>
              </a:buClr>
              <a:buSzPts val="3100"/>
              <a:buChar char="●"/>
            </a:pPr>
            <a:r>
              <a:rPr b="1" lang="en-US" sz="3100">
                <a:solidFill>
                  <a:srgbClr val="990000"/>
                </a:solidFill>
              </a:rPr>
              <a:t>Samoregulacija</a:t>
            </a:r>
            <a:br>
              <a:rPr lang="en-US" sz="3100">
                <a:solidFill>
                  <a:srgbClr val="990000"/>
                </a:solidFill>
              </a:rPr>
            </a:br>
            <a:r>
              <a:rPr lang="en-US" sz="2000">
                <a:solidFill>
                  <a:srgbClr val="990000"/>
                </a:solidFill>
              </a:rPr>
              <a:t>Vsakodnevna uporaba orodij za umirjanje živčnega sistema</a:t>
            </a:r>
            <a:r>
              <a:rPr lang="en-US" sz="2300">
                <a:solidFill>
                  <a:srgbClr val="990000"/>
                </a:solidFill>
              </a:rPr>
              <a:t> </a:t>
            </a:r>
            <a:endParaRPr sz="1000">
              <a:solidFill>
                <a:srgbClr val="990000"/>
              </a:solidFill>
            </a:endParaRPr>
          </a:p>
          <a:p>
            <a:pPr indent="-425450" lvl="0" marL="457200" rtl="0" algn="l">
              <a:spcBef>
                <a:spcPts val="0"/>
              </a:spcBef>
              <a:spcAft>
                <a:spcPts val="0"/>
              </a:spcAft>
              <a:buClr>
                <a:srgbClr val="990000"/>
              </a:buClr>
              <a:buSzPts val="3100"/>
              <a:buChar char="●"/>
            </a:pPr>
            <a:r>
              <a:rPr b="1" lang="en-US" sz="3100">
                <a:solidFill>
                  <a:srgbClr val="990000"/>
                </a:solidFill>
              </a:rPr>
              <a:t>Globok počitek</a:t>
            </a:r>
            <a:br>
              <a:rPr lang="en-US" sz="3100">
                <a:solidFill>
                  <a:srgbClr val="990000"/>
                </a:solidFill>
              </a:rPr>
            </a:br>
            <a:r>
              <a:rPr lang="en-US" sz="2000">
                <a:solidFill>
                  <a:srgbClr val="990000"/>
                </a:solidFill>
              </a:rPr>
              <a:t>Možnost redne uporabe različnih tehnik sproščanja</a:t>
            </a:r>
            <a:endParaRPr sz="2000">
              <a:solidFill>
                <a:srgbClr val="990000"/>
              </a:solidFill>
            </a:endParaRPr>
          </a:p>
          <a:p>
            <a:pPr indent="-425450" lvl="0" marL="457200" rtl="0" algn="l">
              <a:spcBef>
                <a:spcPts val="0"/>
              </a:spcBef>
              <a:spcAft>
                <a:spcPts val="0"/>
              </a:spcAft>
              <a:buClr>
                <a:srgbClr val="990000"/>
              </a:buClr>
              <a:buSzPts val="3100"/>
              <a:buChar char="●"/>
            </a:pPr>
            <a:r>
              <a:rPr b="1" lang="en-US" sz="3100">
                <a:solidFill>
                  <a:srgbClr val="990000"/>
                </a:solidFill>
              </a:rPr>
              <a:t>Razrešitev notranjega konflikta</a:t>
            </a:r>
            <a:br>
              <a:rPr lang="en-US" sz="3100">
                <a:solidFill>
                  <a:srgbClr val="990000"/>
                </a:solidFill>
              </a:rPr>
            </a:br>
            <a:r>
              <a:rPr lang="en-US" sz="2000">
                <a:solidFill>
                  <a:srgbClr val="990000"/>
                </a:solidFill>
              </a:rPr>
              <a:t>Ustrezna orodja za vzpostavljanje notranje jasnosti in miru</a:t>
            </a:r>
            <a:endParaRPr sz="2000">
              <a:solidFill>
                <a:srgbClr val="990000"/>
              </a:solidFill>
            </a:endParaRPr>
          </a:p>
          <a:p>
            <a:pPr indent="-425450" lvl="0" marL="457200" rtl="0" algn="l">
              <a:spcBef>
                <a:spcPts val="0"/>
              </a:spcBef>
              <a:spcAft>
                <a:spcPts val="0"/>
              </a:spcAft>
              <a:buClr>
                <a:srgbClr val="990000"/>
              </a:buClr>
              <a:buSzPts val="3100"/>
              <a:buChar char="●"/>
            </a:pPr>
            <a:r>
              <a:rPr b="1" lang="en-US" sz="3100">
                <a:solidFill>
                  <a:srgbClr val="990000"/>
                </a:solidFill>
              </a:rPr>
              <a:t>Zavedanje travme,</a:t>
            </a:r>
            <a:br>
              <a:rPr lang="en-US" sz="3100">
                <a:solidFill>
                  <a:srgbClr val="990000"/>
                </a:solidFill>
              </a:rPr>
            </a:br>
            <a:r>
              <a:rPr lang="en-US" sz="2000">
                <a:solidFill>
                  <a:srgbClr val="990000"/>
                </a:solidFill>
              </a:rPr>
              <a:t>tudi posredne travme, in načinov spoprijemanja z njimi</a:t>
            </a:r>
            <a:endParaRPr b="1" sz="3100">
              <a:solidFill>
                <a:srgbClr val="990000"/>
              </a:solidFill>
            </a:endParaRPr>
          </a:p>
          <a:p>
            <a:pPr indent="0" lvl="0" marL="457200" rtl="0" algn="l">
              <a:spcBef>
                <a:spcPts val="0"/>
              </a:spcBef>
              <a:spcAft>
                <a:spcPts val="0"/>
              </a:spcAft>
              <a:buNone/>
            </a:pPr>
            <a:r>
              <a:t/>
            </a:r>
            <a:endParaRPr sz="3100">
              <a:solidFill>
                <a:srgbClr val="99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0"/>
          <p:cNvSpPr/>
          <p:nvPr/>
        </p:nvSpPr>
        <p:spPr>
          <a:xfrm>
            <a:off x="2694000" y="0"/>
            <a:ext cx="6627300" cy="5532300"/>
          </a:xfrm>
          <a:prstGeom prst="rect">
            <a:avLst/>
          </a:prstGeom>
          <a:solidFill>
            <a:srgbClr val="FEF9F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4800">
                <a:solidFill>
                  <a:srgbClr val="990000"/>
                </a:solidFill>
              </a:rPr>
              <a:t>Naša vizija</a:t>
            </a:r>
            <a:br>
              <a:rPr lang="en-US" sz="3100">
                <a:solidFill>
                  <a:srgbClr val="990000"/>
                </a:solidFill>
              </a:rPr>
            </a:br>
            <a:r>
              <a:rPr lang="en-US" sz="3100">
                <a:solidFill>
                  <a:srgbClr val="990000"/>
                </a:solidFill>
              </a:rPr>
              <a:t>so mladi, ki se dobro počutijo sami s sabo, znajo s pomočjo tehnik prizemljevanja in drugih v telo usmerjenih tehnik poskrbeti za svojo čustveno regulacijo, zdravo življenje in prosocialno vedenje, s čimer se prekinejo začarani krogi agresivnosti in travme.</a:t>
            </a:r>
            <a:endParaRPr b="1" sz="3100">
              <a:solidFill>
                <a:srgbClr val="990000"/>
              </a:solidFill>
            </a:endParaRPr>
          </a:p>
          <a:p>
            <a:pPr indent="0" lvl="0" marL="457200" rtl="0" algn="l">
              <a:spcBef>
                <a:spcPts val="0"/>
              </a:spcBef>
              <a:spcAft>
                <a:spcPts val="0"/>
              </a:spcAft>
              <a:buNone/>
            </a:pPr>
            <a:r>
              <a:t/>
            </a:r>
            <a:endParaRPr sz="3100">
              <a:solidFill>
                <a:srgbClr val="990000"/>
              </a:solidFill>
            </a:endParaRPr>
          </a:p>
        </p:txBody>
      </p:sp>
      <p:pic>
        <p:nvPicPr>
          <p:cNvPr descr="A logo with text and people&#10;&#10;Description automatically generated" id="175" name="Google Shape;175;p20"/>
          <p:cNvPicPr preferRelativeResize="0"/>
          <p:nvPr>
            <p:ph idx="1" type="body"/>
          </p:nvPr>
        </p:nvPicPr>
        <p:blipFill rotWithShape="1">
          <a:blip r:embed="rId3">
            <a:alphaModFix/>
          </a:blip>
          <a:srcRect b="0" l="0" r="0" t="0"/>
          <a:stretch/>
        </p:blipFill>
        <p:spPr>
          <a:xfrm>
            <a:off x="9573154" y="4525138"/>
            <a:ext cx="2618846" cy="2332862"/>
          </a:xfrm>
          <a:prstGeom prst="rect">
            <a:avLst/>
          </a:prstGeom>
          <a:noFill/>
          <a:ln>
            <a:noFill/>
          </a:ln>
        </p:spPr>
      </p:pic>
      <p:pic>
        <p:nvPicPr>
          <p:cNvPr descr="A blue text on a white background&#10;&#10;Description automatically generated" id="176" name="Google Shape;176;p20"/>
          <p:cNvPicPr preferRelativeResize="0"/>
          <p:nvPr/>
        </p:nvPicPr>
        <p:blipFill rotWithShape="1">
          <a:blip r:embed="rId4">
            <a:alphaModFix/>
          </a:blip>
          <a:srcRect b="0" l="0" r="0" t="0"/>
          <a:stretch/>
        </p:blipFill>
        <p:spPr>
          <a:xfrm>
            <a:off x="0" y="5532436"/>
            <a:ext cx="4121676" cy="132556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t/>
            </a:r>
            <a:endParaRPr/>
          </a:p>
        </p:txBody>
      </p:sp>
      <p:pic>
        <p:nvPicPr>
          <p:cNvPr descr="A pink post it note with black writing on it&#10;&#10;Description automatically generated" id="183" name="Google Shape;183;p21"/>
          <p:cNvPicPr preferRelativeResize="0"/>
          <p:nvPr>
            <p:ph idx="1" type="body"/>
          </p:nvPr>
        </p:nvPicPr>
        <p:blipFill rotWithShape="1">
          <a:blip r:embed="rId3">
            <a:alphaModFix/>
          </a:blip>
          <a:srcRect b="0" l="0" r="0" t="0"/>
          <a:stretch/>
        </p:blipFill>
        <p:spPr>
          <a:xfrm>
            <a:off x="4565093" y="2698750"/>
            <a:ext cx="4267200" cy="4178300"/>
          </a:xfrm>
          <a:prstGeom prst="rect">
            <a:avLst/>
          </a:prstGeom>
          <a:noFill/>
          <a:ln>
            <a:noFill/>
          </a:ln>
        </p:spPr>
      </p:pic>
      <p:pic>
        <p:nvPicPr>
          <p:cNvPr descr="A post-it note with writing on it&#10;&#10;Description automatically generated" id="184" name="Google Shape;184;p21"/>
          <p:cNvPicPr preferRelativeResize="0"/>
          <p:nvPr/>
        </p:nvPicPr>
        <p:blipFill rotWithShape="1">
          <a:blip r:embed="rId4">
            <a:alphaModFix/>
          </a:blip>
          <a:srcRect b="0" l="0" r="0" t="0"/>
          <a:stretch/>
        </p:blipFill>
        <p:spPr>
          <a:xfrm>
            <a:off x="2595083" y="0"/>
            <a:ext cx="4279900" cy="4241800"/>
          </a:xfrm>
          <a:prstGeom prst="rect">
            <a:avLst/>
          </a:prstGeom>
          <a:noFill/>
          <a:ln>
            <a:noFill/>
          </a:ln>
        </p:spPr>
      </p:pic>
      <p:pic>
        <p:nvPicPr>
          <p:cNvPr descr="A yellow post-it notes on a white board&#10;&#10;Description automatically generated" id="185" name="Google Shape;185;p21"/>
          <p:cNvPicPr preferRelativeResize="0"/>
          <p:nvPr/>
        </p:nvPicPr>
        <p:blipFill rotWithShape="1">
          <a:blip r:embed="rId5">
            <a:alphaModFix/>
          </a:blip>
          <a:srcRect b="0" l="0" r="0" t="0"/>
          <a:stretch/>
        </p:blipFill>
        <p:spPr>
          <a:xfrm>
            <a:off x="8242300" y="0"/>
            <a:ext cx="4254500" cy="5397500"/>
          </a:xfrm>
          <a:prstGeom prst="rect">
            <a:avLst/>
          </a:prstGeom>
          <a:noFill/>
          <a:ln>
            <a:noFill/>
          </a:ln>
        </p:spPr>
      </p:pic>
      <p:pic>
        <p:nvPicPr>
          <p:cNvPr id="186" name="Google Shape;186;p21"/>
          <p:cNvPicPr preferRelativeResize="0"/>
          <p:nvPr/>
        </p:nvPicPr>
        <p:blipFill rotWithShape="1">
          <a:blip r:embed="rId6">
            <a:alphaModFix/>
          </a:blip>
          <a:srcRect b="0" l="0" r="0" t="0"/>
          <a:stretch/>
        </p:blipFill>
        <p:spPr>
          <a:xfrm>
            <a:off x="0" y="0"/>
            <a:ext cx="3197776" cy="6858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