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ifQaDciDY+NjuBPVS03kQ8ziZoC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98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Vi presenterar oss och vilka vi är. </a:t>
            </a:r>
            <a:endParaRPr/>
          </a:p>
          <a:p>
            <a:pPr marL="0" lvl="0" indent="0" algn="l" rtl="0">
              <a:lnSpc>
                <a:spcPct val="100000"/>
              </a:lnSpc>
              <a:spcBef>
                <a:spcPts val="0"/>
              </a:spcBef>
              <a:spcAft>
                <a:spcPts val="0"/>
              </a:spcAft>
              <a:buSzPts val="1400"/>
              <a:buNone/>
            </a:pPr>
            <a:r>
              <a:rPr lang="en-GB"/>
              <a:t>Ida- jobbat som lärare, utbildad yoga och tonårsyoga lärare, driver en yogastudio</a:t>
            </a:r>
            <a:endParaRPr/>
          </a:p>
          <a:p>
            <a:pPr marL="0" lvl="0" indent="0" algn="l" rtl="0">
              <a:lnSpc>
                <a:spcPct val="100000"/>
              </a:lnSpc>
              <a:spcBef>
                <a:spcPts val="0"/>
              </a:spcBef>
              <a:spcAft>
                <a:spcPts val="0"/>
              </a:spcAft>
              <a:buSzPts val="1400"/>
              <a:buNone/>
            </a:pPr>
            <a:r>
              <a:rPr lang="en-GB"/>
              <a:t>Ina- Skolsköterska på deltid och driver en hälsomottagning på deltid.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a:t>Vi har startat föreningen Young Souls som är vårt bidrag för att hjälpa unga till en bättre psykisk hälsa. Vi har blanda annat det vi kallar Öppen studio som kan ses som en alternativ fritidsgård med lugnt häng, lugna aktiviteter och yogaklasser. Planen är att fortsätta med detta framåt och hoppas att fler kan hjälpa oss att bidra ekonomiskt.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a:t>Vi ska även passa på att be om era mailadresser. Används i redovisning till projektet och för att delge er mer  information framåt. Skriv i chatten! </a:t>
            </a: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Ida- berätta att det här är en del av projektet och därför som vi gör det idag </a:t>
            </a:r>
            <a:endParaRPr/>
          </a:p>
          <a:p>
            <a:pPr marL="0" lvl="0" indent="0" algn="l" rtl="0">
              <a:lnSpc>
                <a:spcPct val="100000"/>
              </a:lnSpc>
              <a:spcBef>
                <a:spcPts val="0"/>
              </a:spcBef>
              <a:spcAft>
                <a:spcPts val="0"/>
              </a:spcAft>
              <a:buSzPts val="1400"/>
              <a:buNone/>
            </a:pPr>
            <a:endParaRPr/>
          </a:p>
        </p:txBody>
      </p:sp>
      <p:sp>
        <p:nvSpPr>
          <p:cNvPr id="102" name="Google Shape;10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2" name="Google Shape;11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Ina:</a:t>
            </a:r>
            <a:endParaRPr/>
          </a:p>
          <a:p>
            <a:pPr marL="0" lvl="0" indent="0" algn="l" rtl="0">
              <a:lnSpc>
                <a:spcPct val="100000"/>
              </a:lnSpc>
              <a:spcBef>
                <a:spcPts val="0"/>
              </a:spcBef>
              <a:spcAft>
                <a:spcPts val="0"/>
              </a:spcAft>
              <a:buSzPts val="1400"/>
              <a:buNone/>
            </a:pPr>
            <a:r>
              <a:rPr lang="en-GB"/>
              <a:t>Readyprojektet-</a:t>
            </a:r>
            <a:endParaRPr/>
          </a:p>
          <a:p>
            <a:pPr marL="0" lvl="0" indent="0" algn="l" rtl="0">
              <a:lnSpc>
                <a:spcPct val="100000"/>
              </a:lnSpc>
              <a:spcBef>
                <a:spcPts val="0"/>
              </a:spcBef>
              <a:spcAft>
                <a:spcPts val="0"/>
              </a:spcAft>
              <a:buSzPts val="1400"/>
              <a:buNone/>
            </a:pPr>
            <a:r>
              <a:rPr lang="en-GB"/>
              <a:t>Lotta som grundat Teen yoga foundation i england. som har lyckats föra in yoga på skolorna.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a:t>Det är ett projekt som riktar sig till vuxna som arbetar med ungdomar för att göra dem “ redo” inför en aktivitet, en lektion, ett samtal. För att göra oss och dem mer närvarande i stunden, skapa fokus och få ner stressnivån. </a:t>
            </a:r>
            <a:endParaRPr/>
          </a:p>
          <a:p>
            <a:pPr marL="0" lvl="0" indent="0" algn="l" rtl="0">
              <a:spcBef>
                <a:spcPts val="0"/>
              </a:spcBef>
              <a:spcAft>
                <a:spcPts val="0"/>
              </a:spcAft>
              <a:buClr>
                <a:schemeClr val="dk1"/>
              </a:buClr>
              <a:buSzPts val="1400"/>
              <a:buFont typeface="Arial"/>
              <a:buNone/>
            </a:pPr>
            <a:endParaRPr/>
          </a:p>
          <a:p>
            <a:pPr marL="0" lvl="0" indent="0" algn="l" rtl="0">
              <a:lnSpc>
                <a:spcPct val="100000"/>
              </a:lnSpc>
              <a:spcBef>
                <a:spcPts val="0"/>
              </a:spcBef>
              <a:spcAft>
                <a:spcPts val="0"/>
              </a:spcAft>
              <a:buSzPts val="1400"/>
              <a:buNone/>
            </a:pPr>
            <a:r>
              <a:rPr lang="en-GB"/>
              <a:t> Flera organisationer involverade,  från Irland och Slovenien. Dessa använder sig av yoga och restorative practice i sitt arbete med unga.</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a:t>Restorative- är ett arbetssätt, </a:t>
            </a:r>
            <a:r>
              <a:rPr lang="en-GB" sz="1050">
                <a:solidFill>
                  <a:srgbClr val="474747"/>
                </a:solidFill>
                <a:highlight>
                  <a:srgbClr val="FFFFFF"/>
                </a:highlight>
                <a:latin typeface="Arial"/>
                <a:ea typeface="Arial"/>
                <a:cs typeface="Arial"/>
                <a:sym typeface="Arial"/>
              </a:rPr>
              <a:t>förbättra och reparera relationer och sociala kontakter mellan människor. En del av det vi provade här innan i små grupper är ett sätt att öka trygghet i en grupp, skapa relationer och kan sen utveckla dessa frågor vidare när man skapat den tryggheten. Det gör att du lär känna andra i en grupp och ökar respekt och minskar konflikter.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a:t>Tidslinje: 21 månader långt projekt. Vi har haft ett par workshops med personal från Törn och med andra som arbetar med ungdomar. </a:t>
            </a:r>
            <a:endParaRPr/>
          </a:p>
          <a:p>
            <a:pPr marL="0" lvl="0" indent="0" algn="l" rtl="0">
              <a:lnSpc>
                <a:spcPct val="100000"/>
              </a:lnSpc>
              <a:spcBef>
                <a:spcPts val="0"/>
              </a:spcBef>
              <a:spcAft>
                <a:spcPts val="0"/>
              </a:spcAft>
              <a:buSzPts val="1400"/>
              <a:buNone/>
            </a:pPr>
            <a:r>
              <a:rPr lang="en-GB"/>
              <a:t>	   Just nu- utvecklas en “handbok” - själv verktygen- som vi sen ska sprida vidare till personal på Törn. </a:t>
            </a:r>
            <a:endParaRPr/>
          </a:p>
          <a:p>
            <a:pPr marL="0" lvl="0" indent="0" algn="l" rtl="0">
              <a:lnSpc>
                <a:spcPct val="100000"/>
              </a:lnSpc>
              <a:spcBef>
                <a:spcPts val="0"/>
              </a:spcBef>
              <a:spcAft>
                <a:spcPts val="0"/>
              </a:spcAft>
              <a:buSzPts val="1400"/>
              <a:buNone/>
            </a:pPr>
            <a:r>
              <a:rPr lang="en-GB"/>
              <a:t>	   Testas och justeras, testas igen och sen utvärderas</a:t>
            </a:r>
            <a:endParaRPr/>
          </a:p>
          <a:p>
            <a:pPr marL="0" lvl="0" indent="0" algn="l" rtl="0">
              <a:lnSpc>
                <a:spcPct val="100000"/>
              </a:lnSpc>
              <a:spcBef>
                <a:spcPts val="0"/>
              </a:spcBef>
              <a:spcAft>
                <a:spcPts val="0"/>
              </a:spcAft>
              <a:buSzPts val="1400"/>
              <a:buNone/>
            </a:pPr>
            <a:r>
              <a:rPr lang="en-GB"/>
              <a:t>	   Resultat spridas vidare nationellt och vidare i Europa</a:t>
            </a:r>
            <a:endParaRPr/>
          </a:p>
        </p:txBody>
      </p:sp>
      <p:sp>
        <p:nvSpPr>
          <p:cNvPr id="113" name="Google Shape;113;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3047015cbf2_0_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Ina</a:t>
            </a:r>
            <a:endParaRPr/>
          </a:p>
          <a:p>
            <a:pPr marL="0" lvl="0" indent="0" algn="l" rtl="0">
              <a:lnSpc>
                <a:spcPct val="100000"/>
              </a:lnSpc>
              <a:spcBef>
                <a:spcPts val="0"/>
              </a:spcBef>
              <a:spcAft>
                <a:spcPts val="0"/>
              </a:spcAft>
              <a:buSzPts val="1400"/>
              <a:buNone/>
            </a:pPr>
            <a:r>
              <a:rPr lang="en-GB"/>
              <a:t>Det här är en del av den sammanställning vi gjorde från de workshops vi höll innan sommaren. En del av utmaningarna vi har här har man förstås även på Irland och Slovenien. </a:t>
            </a:r>
            <a:endParaRPr/>
          </a:p>
          <a:p>
            <a:pPr marL="0" lvl="0" indent="0" algn="l" rtl="0">
              <a:lnSpc>
                <a:spcPct val="100000"/>
              </a:lnSpc>
              <a:spcBef>
                <a:spcPts val="0"/>
              </a:spcBef>
              <a:spcAft>
                <a:spcPts val="0"/>
              </a:spcAft>
              <a:buSzPts val="1400"/>
              <a:buNone/>
            </a:pPr>
            <a:endParaRPr/>
          </a:p>
        </p:txBody>
      </p:sp>
      <p:sp>
        <p:nvSpPr>
          <p:cNvPr id="128" name="Google Shape;128;g3047015cbf2_0_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Ina</a:t>
            </a:r>
            <a:endParaRPr/>
          </a:p>
        </p:txBody>
      </p:sp>
      <p:sp>
        <p:nvSpPr>
          <p:cNvPr id="140" name="Google Shape;14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3047015cbf2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Ida-</a:t>
            </a:r>
            <a:endParaRPr/>
          </a:p>
        </p:txBody>
      </p:sp>
      <p:sp>
        <p:nvSpPr>
          <p:cNvPr id="157" name="Google Shape;157;g3047015cbf2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Ida</a:t>
            </a:r>
            <a:endParaRPr/>
          </a:p>
        </p:txBody>
      </p:sp>
      <p:sp>
        <p:nvSpPr>
          <p:cNvPr id="168" name="Google Shape;168;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31bf999cf6b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Ida</a:t>
            </a:r>
            <a:endParaRPr/>
          </a:p>
        </p:txBody>
      </p:sp>
      <p:sp>
        <p:nvSpPr>
          <p:cNvPr id="179" name="Google Shape;179;g31bf999cf6b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047015cbf2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0" name="Google Shape;190;g3047015cbf2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8"/>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9"/>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9"/>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0"/>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0"/>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2" name="Google Shape;22;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2"/>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1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4" name="Google Shape;34;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0" name="Google Shape;40;p1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1" name="Google Shape;41;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4"/>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7" name="Google Shape;47;p14"/>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8" name="Google Shape;48;p14"/>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9" name="Google Shape;49;p14"/>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0" name="Google Shape;50;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16"/>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7"/>
          <p:cNvSpPr>
            <a:spLocks noGrp="1"/>
          </p:cNvSpPr>
          <p:nvPr>
            <p:ph type="pic" idx="2"/>
          </p:nvPr>
        </p:nvSpPr>
        <p:spPr>
          <a:xfrm>
            <a:off x="1792288" y="612775"/>
            <a:ext cx="5486400" cy="4114800"/>
          </a:xfrm>
          <a:prstGeom prst="rect">
            <a:avLst/>
          </a:prstGeom>
          <a:noFill/>
          <a:ln>
            <a:noFill/>
          </a:ln>
        </p:spPr>
      </p:sp>
      <p:sp>
        <p:nvSpPr>
          <p:cNvPr id="68" name="Google Shape;68;p1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jp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hyperlink" Target="https://teenyoga.com/our-impact/research/our-research-initiatives/#hippocampus" TargetMode="Externa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teenyoga.com/our-impact/research/our-research-initiatives/#hippocampus" TargetMode="Externa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5.png"/><Relationship Id="rId7" Type="http://schemas.openxmlformats.org/officeDocument/2006/relationships/hyperlink" Target="https://www.facebook.com/share/f49UNFof7T8YZs6Z/"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www.youngsouls.se" TargetMode="External"/><Relationship Id="rId5" Type="http://schemas.openxmlformats.org/officeDocument/2006/relationships/hyperlink" Target="mailto:youngsoulskarlskrona@gmail.com" TargetMode="Externa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1"/>
          <p:cNvPicPr preferRelativeResize="0"/>
          <p:nvPr/>
        </p:nvPicPr>
        <p:blipFill rotWithShape="1">
          <a:blip r:embed="rId3">
            <a:alphaModFix/>
          </a:blip>
          <a:srcRect/>
          <a:stretch/>
        </p:blipFill>
        <p:spPr>
          <a:xfrm rot="8786121">
            <a:off x="-3910051" y="-638849"/>
            <a:ext cx="9753141" cy="5803119"/>
          </a:xfrm>
          <a:prstGeom prst="rect">
            <a:avLst/>
          </a:prstGeom>
          <a:noFill/>
          <a:ln>
            <a:noFill/>
          </a:ln>
        </p:spPr>
      </p:pic>
      <p:grpSp>
        <p:nvGrpSpPr>
          <p:cNvPr id="90" name="Google Shape;90;p1"/>
          <p:cNvGrpSpPr/>
          <p:nvPr/>
        </p:nvGrpSpPr>
        <p:grpSpPr>
          <a:xfrm>
            <a:off x="1676400" y="2781300"/>
            <a:ext cx="10629915" cy="6059399"/>
            <a:chOff x="-181327" y="-477924"/>
            <a:chExt cx="16863300" cy="8079200"/>
          </a:xfrm>
        </p:grpSpPr>
        <p:sp>
          <p:nvSpPr>
            <p:cNvPr id="91" name="Google Shape;91;p1"/>
            <p:cNvSpPr txBox="1"/>
            <p:nvPr/>
          </p:nvSpPr>
          <p:spPr>
            <a:xfrm>
              <a:off x="0" y="-9525"/>
              <a:ext cx="12632346" cy="619125"/>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3000"/>
                <a:buFont typeface="Arial"/>
                <a:buNone/>
              </a:pPr>
              <a:endParaRPr sz="3000" b="0" i="0" u="none" strike="noStrike" cap="none">
                <a:solidFill>
                  <a:srgbClr val="222222"/>
                </a:solidFill>
                <a:latin typeface="Arial"/>
                <a:ea typeface="Arial"/>
                <a:cs typeface="Arial"/>
                <a:sym typeface="Arial"/>
              </a:endParaRPr>
            </a:p>
          </p:txBody>
        </p:sp>
        <p:sp>
          <p:nvSpPr>
            <p:cNvPr id="92" name="Google Shape;92;p1"/>
            <p:cNvSpPr txBox="1"/>
            <p:nvPr/>
          </p:nvSpPr>
          <p:spPr>
            <a:xfrm>
              <a:off x="-181327" y="-477924"/>
              <a:ext cx="16863300" cy="50898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Clr>
                  <a:srgbClr val="000000"/>
                </a:buClr>
                <a:buSzPts val="11000"/>
                <a:buFont typeface="Arial"/>
                <a:buNone/>
              </a:pP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1000"/>
                <a:buFont typeface="Arial"/>
                <a:buNone/>
              </a:pPr>
              <a:r>
                <a:rPr lang="en-GB" sz="11000" b="1" i="0" u="none" strike="noStrike" cap="none">
                  <a:solidFill>
                    <a:srgbClr val="002060"/>
                  </a:solidFill>
                  <a:latin typeface="Avenir"/>
                  <a:ea typeface="Avenir"/>
                  <a:cs typeface="Avenir"/>
                  <a:sym typeface="Avenir"/>
                </a:rPr>
                <a:t>READY program</a:t>
              </a:r>
              <a:br>
                <a:rPr lang="en-GB" sz="11000" b="1" i="0" u="none" strike="noStrike" cap="none">
                  <a:solidFill>
                    <a:srgbClr val="002060"/>
                  </a:solidFill>
                  <a:latin typeface="Avenir"/>
                  <a:ea typeface="Avenir"/>
                  <a:cs typeface="Avenir"/>
                  <a:sym typeface="Avenir"/>
                </a:rPr>
              </a:b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0"/>
                <a:buFont typeface="Arial"/>
                <a:buNone/>
              </a:pPr>
              <a:endParaRPr sz="11000" b="1" i="0" u="none" strike="noStrike" cap="none">
                <a:solidFill>
                  <a:srgbClr val="002060"/>
                </a:solidFill>
                <a:latin typeface="Avenir"/>
                <a:ea typeface="Avenir"/>
                <a:cs typeface="Avenir"/>
                <a:sym typeface="Avenir"/>
              </a:endParaRPr>
            </a:p>
          </p:txBody>
        </p:sp>
        <p:sp>
          <p:nvSpPr>
            <p:cNvPr id="93" name="Google Shape;93;p1"/>
            <p:cNvSpPr txBox="1"/>
            <p:nvPr/>
          </p:nvSpPr>
          <p:spPr>
            <a:xfrm>
              <a:off x="0" y="7070532"/>
              <a:ext cx="12632347" cy="530744"/>
            </a:xfrm>
            <a:prstGeom prst="rect">
              <a:avLst/>
            </a:prstGeom>
            <a:noFill/>
            <a:ln>
              <a:noFill/>
            </a:ln>
          </p:spPr>
          <p:txBody>
            <a:bodyPr spcFirstLastPara="1" wrap="square" lIns="0" tIns="0" rIns="0" bIns="0" anchor="t" anchorCtr="0">
              <a:spAutoFit/>
            </a:bodyPr>
            <a:lstStyle/>
            <a:p>
              <a:pPr marL="0" marR="0" lvl="0" indent="0" algn="l" rtl="0">
                <a:lnSpc>
                  <a:spcPct val="125000"/>
                </a:lnSpc>
                <a:spcBef>
                  <a:spcPts val="0"/>
                </a:spcBef>
                <a:spcAft>
                  <a:spcPts val="0"/>
                </a:spcAft>
                <a:buClr>
                  <a:srgbClr val="000000"/>
                </a:buClr>
                <a:buSzPts val="2800"/>
                <a:buFont typeface="Arial"/>
                <a:buNone/>
              </a:pPr>
              <a:endParaRPr sz="2800" b="0" i="0" u="none" strike="noStrike" cap="none" baseline="30000">
                <a:solidFill>
                  <a:srgbClr val="222222"/>
                </a:solidFill>
                <a:latin typeface="Avenir"/>
                <a:ea typeface="Avenir"/>
                <a:cs typeface="Avenir"/>
                <a:sym typeface="Avenir"/>
              </a:endParaRPr>
            </a:p>
          </p:txBody>
        </p:sp>
      </p:grpSp>
      <p:pic>
        <p:nvPicPr>
          <p:cNvPr id="94" name="Google Shape;94;p1"/>
          <p:cNvPicPr preferRelativeResize="0"/>
          <p:nvPr/>
        </p:nvPicPr>
        <p:blipFill rotWithShape="1">
          <a:blip r:embed="rId4">
            <a:alphaModFix/>
          </a:blip>
          <a:srcRect/>
          <a:stretch/>
        </p:blipFill>
        <p:spPr>
          <a:xfrm rot="6327098">
            <a:off x="11422749" y="5143500"/>
            <a:ext cx="10828421" cy="8229600"/>
          </a:xfrm>
          <a:prstGeom prst="rect">
            <a:avLst/>
          </a:prstGeom>
          <a:noFill/>
          <a:ln>
            <a:noFill/>
          </a:ln>
        </p:spPr>
      </p:pic>
      <p:pic>
        <p:nvPicPr>
          <p:cNvPr id="95" name="Google Shape;95;p1" descr="Erasmus"/>
          <p:cNvPicPr preferRelativeResize="0"/>
          <p:nvPr/>
        </p:nvPicPr>
        <p:blipFill rotWithShape="1">
          <a:blip r:embed="rId5">
            <a:alphaModFix/>
          </a:blip>
          <a:srcRect/>
          <a:stretch/>
        </p:blipFill>
        <p:spPr>
          <a:xfrm>
            <a:off x="13792200" y="8995779"/>
            <a:ext cx="4232352" cy="872121"/>
          </a:xfrm>
          <a:prstGeom prst="rect">
            <a:avLst/>
          </a:prstGeom>
          <a:noFill/>
          <a:ln>
            <a:noFill/>
          </a:ln>
        </p:spPr>
      </p:pic>
      <p:sp>
        <p:nvSpPr>
          <p:cNvPr id="96" name="Google Shape;96;p1" descr="File:Erasmus+ Logo.svg - Wikimedia Commons"/>
          <p:cNvSpPr/>
          <p:nvPr/>
        </p:nvSpPr>
        <p:spPr>
          <a:xfrm>
            <a:off x="155575" y="-547688"/>
            <a:ext cx="4000500" cy="11430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7" name="Google Shape;97;p1" descr="File:Erasmus+ Logo.svg - Wikimedia Commons"/>
          <p:cNvSpPr/>
          <p:nvPr/>
        </p:nvSpPr>
        <p:spPr>
          <a:xfrm>
            <a:off x="307975" y="-395288"/>
            <a:ext cx="4000500" cy="11430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8" name="Google Shape;98;p1" descr="File:Erasmus+ Logo.svg - Wikimedia Commons"/>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99" name="Google Shape;99;p1" descr="ERASMUS+ KA2 STRATEGIC PARTNERSHIP PROJECTS | Facebook"/>
          <p:cNvPicPr preferRelativeResize="0"/>
          <p:nvPr/>
        </p:nvPicPr>
        <p:blipFill rotWithShape="1">
          <a:blip r:embed="rId6">
            <a:alphaModFix/>
          </a:blip>
          <a:srcRect/>
          <a:stretch/>
        </p:blipFill>
        <p:spPr>
          <a:xfrm>
            <a:off x="228600" y="114300"/>
            <a:ext cx="3692525" cy="105500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pic>
        <p:nvPicPr>
          <p:cNvPr id="104" name="Google Shape;104;p4"/>
          <p:cNvPicPr preferRelativeResize="0"/>
          <p:nvPr/>
        </p:nvPicPr>
        <p:blipFill rotWithShape="1">
          <a:blip r:embed="rId3">
            <a:alphaModFix/>
          </a:blip>
          <a:srcRect/>
          <a:stretch/>
        </p:blipFill>
        <p:spPr>
          <a:xfrm rot="4890823">
            <a:off x="13964455" y="-4911695"/>
            <a:ext cx="14743631" cy="14596195"/>
          </a:xfrm>
          <a:prstGeom prst="rect">
            <a:avLst/>
          </a:prstGeom>
          <a:noFill/>
          <a:ln>
            <a:noFill/>
          </a:ln>
        </p:spPr>
      </p:pic>
      <p:grpSp>
        <p:nvGrpSpPr>
          <p:cNvPr id="105" name="Google Shape;105;p4"/>
          <p:cNvGrpSpPr/>
          <p:nvPr/>
        </p:nvGrpSpPr>
        <p:grpSpPr>
          <a:xfrm>
            <a:off x="1758044" y="332100"/>
            <a:ext cx="15506775" cy="6796398"/>
            <a:chOff x="-43541" y="-1582580"/>
            <a:chExt cx="20675700" cy="9061864"/>
          </a:xfrm>
        </p:grpSpPr>
        <p:sp>
          <p:nvSpPr>
            <p:cNvPr id="106" name="Google Shape;106;p4"/>
            <p:cNvSpPr txBox="1"/>
            <p:nvPr/>
          </p:nvSpPr>
          <p:spPr>
            <a:xfrm>
              <a:off x="0" y="57150"/>
              <a:ext cx="15383400" cy="1641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rgbClr val="000000"/>
                </a:buClr>
                <a:buSzPts val="8000"/>
                <a:buFont typeface="Arial"/>
                <a:buNone/>
              </a:pPr>
              <a:r>
                <a:rPr lang="en-GB" sz="8000" b="1" i="0" u="none" strike="noStrike" cap="none">
                  <a:solidFill>
                    <a:srgbClr val="002060"/>
                  </a:solidFill>
                  <a:latin typeface="Avenir"/>
                  <a:ea typeface="Avenir"/>
                  <a:cs typeface="Avenir"/>
                  <a:sym typeface="Avenir"/>
                </a:rPr>
                <a:t>Opening Circle</a:t>
              </a:r>
              <a:endParaRPr sz="1400" b="0" i="0" u="none" strike="noStrike" cap="none">
                <a:solidFill>
                  <a:srgbClr val="000000"/>
                </a:solidFill>
                <a:latin typeface="Arial"/>
                <a:ea typeface="Arial"/>
                <a:cs typeface="Arial"/>
                <a:sym typeface="Arial"/>
              </a:endParaRPr>
            </a:p>
          </p:txBody>
        </p:sp>
        <p:sp>
          <p:nvSpPr>
            <p:cNvPr id="107" name="Google Shape;107;p4"/>
            <p:cNvSpPr txBox="1"/>
            <p:nvPr/>
          </p:nvSpPr>
          <p:spPr>
            <a:xfrm>
              <a:off x="-43541" y="4230884"/>
              <a:ext cx="20675700" cy="3248400"/>
            </a:xfrm>
            <a:prstGeom prst="rect">
              <a:avLst/>
            </a:prstGeom>
            <a:noFill/>
            <a:ln>
              <a:noFill/>
            </a:ln>
          </p:spPr>
          <p:txBody>
            <a:bodyPr spcFirstLastPara="1" wrap="square" lIns="0" tIns="0" rIns="0" bIns="0" anchor="t" anchorCtr="0">
              <a:spAutoFit/>
            </a:bodyPr>
            <a:lstStyle/>
            <a:p>
              <a:pPr marL="457200" marR="0" lvl="0" indent="-546100" algn="l" rtl="0">
                <a:lnSpc>
                  <a:spcPct val="112045"/>
                </a:lnSpc>
                <a:spcBef>
                  <a:spcPts val="0"/>
                </a:spcBef>
                <a:spcAft>
                  <a:spcPts val="0"/>
                </a:spcAft>
                <a:buClr>
                  <a:srgbClr val="222222"/>
                </a:buClr>
                <a:buSzPts val="5800"/>
                <a:buFont typeface="Arial"/>
                <a:buChar char="•"/>
              </a:pPr>
              <a:r>
                <a:rPr lang="en-GB" sz="4400">
                  <a:solidFill>
                    <a:srgbClr val="222222"/>
                  </a:solidFill>
                  <a:latin typeface="Avenir"/>
                  <a:ea typeface="Avenir"/>
                  <a:cs typeface="Avenir"/>
                  <a:sym typeface="Avenir"/>
                </a:rPr>
                <a:t>S</a:t>
              </a:r>
              <a:r>
                <a:rPr lang="en-GB" sz="4400" b="0" i="0" u="none" strike="noStrike" cap="none">
                  <a:solidFill>
                    <a:srgbClr val="222222"/>
                  </a:solidFill>
                  <a:latin typeface="Avenir"/>
                  <a:ea typeface="Avenir"/>
                  <a:cs typeface="Avenir"/>
                  <a:sym typeface="Avenir"/>
                </a:rPr>
                <a:t>katta din energinivå just nu på en skala 1 till 10. </a:t>
              </a:r>
              <a:endParaRPr sz="4400" b="0" i="0" u="none" strike="noStrike" cap="none">
                <a:solidFill>
                  <a:srgbClr val="222222"/>
                </a:solidFill>
                <a:latin typeface="Avenir"/>
                <a:ea typeface="Avenir"/>
                <a:cs typeface="Avenir"/>
                <a:sym typeface="Avenir"/>
              </a:endParaRPr>
            </a:p>
            <a:p>
              <a:pPr marL="457200" marR="0" lvl="0" indent="-457200" algn="l" rtl="0">
                <a:lnSpc>
                  <a:spcPct val="112045"/>
                </a:lnSpc>
                <a:spcBef>
                  <a:spcPts val="0"/>
                </a:spcBef>
                <a:spcAft>
                  <a:spcPts val="0"/>
                </a:spcAft>
                <a:buClr>
                  <a:srgbClr val="222222"/>
                </a:buClr>
                <a:buSzPts val="4400"/>
                <a:buFont typeface="Avenir"/>
                <a:buChar char="•"/>
              </a:pPr>
              <a:r>
                <a:rPr lang="en-GB" sz="4400" b="0" i="0" u="none" strike="noStrike" cap="none">
                  <a:solidFill>
                    <a:srgbClr val="222222"/>
                  </a:solidFill>
                  <a:latin typeface="Avenir"/>
                  <a:ea typeface="Avenir"/>
                  <a:cs typeface="Avenir"/>
                  <a:sym typeface="Avenir"/>
                </a:rPr>
                <a:t>En positiv händelse från din vecka</a:t>
              </a:r>
              <a:endParaRPr sz="4400" b="0" i="0" u="none" strike="noStrike" cap="none">
                <a:solidFill>
                  <a:srgbClr val="222222"/>
                </a:solidFill>
                <a:latin typeface="Avenir"/>
                <a:ea typeface="Avenir"/>
                <a:cs typeface="Avenir"/>
                <a:sym typeface="Avenir"/>
              </a:endParaRPr>
            </a:p>
            <a:p>
              <a:pPr marL="457200" marR="0" lvl="0" indent="0" algn="l" rtl="0">
                <a:lnSpc>
                  <a:spcPct val="112045"/>
                </a:lnSpc>
                <a:spcBef>
                  <a:spcPts val="0"/>
                </a:spcBef>
                <a:spcAft>
                  <a:spcPts val="0"/>
                </a:spcAft>
                <a:buNone/>
              </a:pPr>
              <a:endParaRPr sz="4400" b="0" i="0" u="none" strike="noStrike" cap="none">
                <a:solidFill>
                  <a:srgbClr val="222222"/>
                </a:solidFill>
                <a:latin typeface="Avenir"/>
                <a:ea typeface="Avenir"/>
                <a:cs typeface="Avenir"/>
                <a:sym typeface="Avenir"/>
              </a:endParaRPr>
            </a:p>
          </p:txBody>
        </p:sp>
        <p:sp>
          <p:nvSpPr>
            <p:cNvPr id="108" name="Google Shape;108;p4"/>
            <p:cNvSpPr/>
            <p:nvPr/>
          </p:nvSpPr>
          <p:spPr>
            <a:xfrm>
              <a:off x="-43541" y="3395818"/>
              <a:ext cx="9741072" cy="110067"/>
            </a:xfrm>
            <a:prstGeom prst="rect">
              <a:avLst/>
            </a:prstGeom>
            <a:solidFill>
              <a:srgbClr val="0070C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09" name="Google Shape;109;p4"/>
            <p:cNvPicPr preferRelativeResize="0"/>
            <p:nvPr/>
          </p:nvPicPr>
          <p:blipFill rotWithShape="1">
            <a:blip r:embed="rId4">
              <a:alphaModFix/>
            </a:blip>
            <a:srcRect/>
            <a:stretch/>
          </p:blipFill>
          <p:spPr>
            <a:xfrm>
              <a:off x="14588597" y="-1582580"/>
              <a:ext cx="794805" cy="794805"/>
            </a:xfrm>
            <a:prstGeom prst="rect">
              <a:avLst/>
            </a:prstGeom>
            <a:noFill/>
            <a:ln>
              <a:noFill/>
            </a:ln>
          </p:spPr>
        </p:pic>
      </p:gr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2"/>
          <p:cNvPicPr preferRelativeResize="0"/>
          <p:nvPr/>
        </p:nvPicPr>
        <p:blipFill rotWithShape="1">
          <a:blip r:embed="rId3">
            <a:alphaModFix/>
          </a:blip>
          <a:srcRect/>
          <a:stretch/>
        </p:blipFill>
        <p:spPr>
          <a:xfrm rot="8786121">
            <a:off x="-3910051" y="-638849"/>
            <a:ext cx="9753141" cy="5803119"/>
          </a:xfrm>
          <a:prstGeom prst="rect">
            <a:avLst/>
          </a:prstGeom>
          <a:noFill/>
          <a:ln>
            <a:noFill/>
          </a:ln>
        </p:spPr>
      </p:pic>
      <p:grpSp>
        <p:nvGrpSpPr>
          <p:cNvPr id="116" name="Google Shape;116;p2"/>
          <p:cNvGrpSpPr/>
          <p:nvPr/>
        </p:nvGrpSpPr>
        <p:grpSpPr>
          <a:xfrm>
            <a:off x="1676400" y="2781300"/>
            <a:ext cx="10629915" cy="10128148"/>
            <a:chOff x="-181327" y="-477924"/>
            <a:chExt cx="16863300" cy="13504200"/>
          </a:xfrm>
        </p:grpSpPr>
        <p:sp>
          <p:nvSpPr>
            <p:cNvPr id="117" name="Google Shape;117;p2"/>
            <p:cNvSpPr txBox="1"/>
            <p:nvPr/>
          </p:nvSpPr>
          <p:spPr>
            <a:xfrm>
              <a:off x="0" y="-9525"/>
              <a:ext cx="12632346" cy="619125"/>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3000"/>
                <a:buFont typeface="Arial"/>
                <a:buNone/>
              </a:pPr>
              <a:endParaRPr sz="3000" b="0" i="0" u="none" strike="noStrike" cap="none">
                <a:solidFill>
                  <a:srgbClr val="222222"/>
                </a:solidFill>
                <a:latin typeface="Arial"/>
                <a:ea typeface="Arial"/>
                <a:cs typeface="Arial"/>
                <a:sym typeface="Arial"/>
              </a:endParaRPr>
            </a:p>
          </p:txBody>
        </p:sp>
        <p:sp>
          <p:nvSpPr>
            <p:cNvPr id="118" name="Google Shape;118;p2"/>
            <p:cNvSpPr txBox="1"/>
            <p:nvPr/>
          </p:nvSpPr>
          <p:spPr>
            <a:xfrm>
              <a:off x="-181327" y="-477924"/>
              <a:ext cx="16863300" cy="135042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11000"/>
                <a:buFont typeface="Arial"/>
                <a:buNone/>
              </a:pPr>
              <a:r>
                <a:rPr lang="en-GB" sz="11000" b="1" i="0" u="none" strike="noStrike" cap="none">
                  <a:solidFill>
                    <a:srgbClr val="002060"/>
                  </a:solidFill>
                  <a:latin typeface="Avenir"/>
                  <a:ea typeface="Avenir"/>
                  <a:cs typeface="Avenir"/>
                  <a:sym typeface="Avenir"/>
                </a:rPr>
                <a:t>.	 </a:t>
              </a:r>
              <a:r>
                <a:rPr lang="en-GB" sz="4800" b="1" i="0" u="none" strike="noStrike" cap="none">
                  <a:solidFill>
                    <a:srgbClr val="002060"/>
                  </a:solidFill>
                  <a:latin typeface="Avenir"/>
                  <a:ea typeface="Avenir"/>
                  <a:cs typeface="Avenir"/>
                  <a:sym typeface="Avenir"/>
                </a:rPr>
                <a:t>Teen yoga foundation</a:t>
              </a:r>
              <a:endParaRPr sz="4800" b="1" i="0" u="none" strike="noStrike" cap="none">
                <a:solidFill>
                  <a:srgbClr val="002060"/>
                </a:solidFill>
                <a:latin typeface="Avenir"/>
                <a:ea typeface="Avenir"/>
                <a:cs typeface="Avenir"/>
                <a:sym typeface="Avenir"/>
              </a:endParaRPr>
            </a:p>
            <a:p>
              <a:pPr marL="0" marR="0" lvl="0" indent="0" algn="l" rtl="0">
                <a:lnSpc>
                  <a:spcPct val="100000"/>
                </a:lnSpc>
                <a:spcBef>
                  <a:spcPts val="0"/>
                </a:spcBef>
                <a:spcAft>
                  <a:spcPts val="0"/>
                </a:spcAft>
                <a:buClr>
                  <a:srgbClr val="000000"/>
                </a:buClr>
                <a:buSzPts val="4800"/>
                <a:buFont typeface="Arial"/>
                <a:buNone/>
              </a:pPr>
              <a:endParaRPr sz="4800" b="1" i="0" u="none" strike="noStrike" cap="none">
                <a:solidFill>
                  <a:srgbClr val="002060"/>
                </a:solidFill>
                <a:latin typeface="Avenir"/>
                <a:ea typeface="Avenir"/>
                <a:cs typeface="Avenir"/>
                <a:sym typeface="Avenir"/>
              </a:endParaRPr>
            </a:p>
            <a:p>
              <a:pPr marL="857250" marR="0" lvl="0" indent="-857250" algn="l" rtl="0">
                <a:lnSpc>
                  <a:spcPct val="229166"/>
                </a:lnSpc>
                <a:spcBef>
                  <a:spcPts val="0"/>
                </a:spcBef>
                <a:spcAft>
                  <a:spcPts val="0"/>
                </a:spcAft>
                <a:buClr>
                  <a:srgbClr val="002060"/>
                </a:buClr>
                <a:buSzPts val="4800"/>
                <a:buFont typeface="Arial"/>
                <a:buChar char="•"/>
              </a:pPr>
              <a:r>
                <a:rPr lang="en-GB" sz="4800" b="1" i="0" u="none" strike="noStrike" cap="none">
                  <a:solidFill>
                    <a:srgbClr val="002060"/>
                  </a:solidFill>
                  <a:latin typeface="Avenir"/>
                  <a:ea typeface="Avenir"/>
                  <a:cs typeface="Avenir"/>
                  <a:sym typeface="Avenir"/>
                </a:rPr>
                <a:t>Restorative practice</a:t>
              </a:r>
              <a:endParaRPr sz="1400" b="0" i="0" u="none" strike="noStrike" cap="none">
                <a:solidFill>
                  <a:srgbClr val="000000"/>
                </a:solidFill>
                <a:latin typeface="Arial"/>
                <a:ea typeface="Arial"/>
                <a:cs typeface="Arial"/>
                <a:sym typeface="Arial"/>
              </a:endParaRPr>
            </a:p>
            <a:p>
              <a:pPr marL="857250" marR="0" lvl="0" indent="-857250" algn="l" rtl="0">
                <a:lnSpc>
                  <a:spcPct val="229166"/>
                </a:lnSpc>
                <a:spcBef>
                  <a:spcPts val="0"/>
                </a:spcBef>
                <a:spcAft>
                  <a:spcPts val="0"/>
                </a:spcAft>
                <a:buClr>
                  <a:srgbClr val="002060"/>
                </a:buClr>
                <a:buSzPts val="4800"/>
                <a:buFont typeface="Arial"/>
                <a:buChar char="•"/>
              </a:pPr>
              <a:r>
                <a:rPr lang="en-GB" sz="4800" b="1" i="0" u="none" strike="noStrike" cap="none">
                  <a:solidFill>
                    <a:srgbClr val="002060"/>
                  </a:solidFill>
                  <a:latin typeface="Avenir"/>
                  <a:ea typeface="Avenir"/>
                  <a:cs typeface="Avenir"/>
                  <a:sym typeface="Avenir"/>
                </a:rPr>
                <a:t>Törnströmska gymnasiet</a:t>
              </a:r>
              <a:endParaRPr sz="4800" b="1" i="0" u="none" strike="noStrike" cap="none">
                <a:solidFill>
                  <a:srgbClr val="002060"/>
                </a:solidFill>
                <a:latin typeface="Avenir"/>
                <a:ea typeface="Avenir"/>
                <a:cs typeface="Avenir"/>
                <a:sym typeface="Avenir"/>
              </a:endParaRPr>
            </a:p>
            <a:p>
              <a:pPr marL="857250" marR="0" lvl="0" indent="-857250" algn="l" rtl="0">
                <a:lnSpc>
                  <a:spcPct val="229166"/>
                </a:lnSpc>
                <a:spcBef>
                  <a:spcPts val="0"/>
                </a:spcBef>
                <a:spcAft>
                  <a:spcPts val="0"/>
                </a:spcAft>
                <a:buClr>
                  <a:srgbClr val="002060"/>
                </a:buClr>
                <a:buSzPts val="4800"/>
                <a:buFont typeface="Arial"/>
                <a:buChar char="•"/>
              </a:pPr>
              <a:r>
                <a:rPr lang="en-GB" sz="4800" b="1" i="0" u="none" strike="noStrike" cap="none">
                  <a:solidFill>
                    <a:srgbClr val="002060"/>
                  </a:solidFill>
                  <a:latin typeface="Avenir"/>
                  <a:ea typeface="Avenir"/>
                  <a:cs typeface="Avenir"/>
                  <a:sym typeface="Avenir"/>
                </a:rPr>
                <a:t>Tidslinje för READY</a:t>
              </a:r>
              <a:endParaRPr sz="1400" b="0" i="0" u="none" strike="noStrike" cap="none">
                <a:solidFill>
                  <a:srgbClr val="000000"/>
                </a:solidFill>
                <a:latin typeface="Arial"/>
                <a:ea typeface="Arial"/>
                <a:cs typeface="Arial"/>
                <a:sym typeface="Arial"/>
              </a:endParaRPr>
            </a:p>
            <a:p>
              <a:pPr marL="857250" marR="0" lvl="0" indent="-476250" algn="l" rtl="0">
                <a:lnSpc>
                  <a:spcPct val="183333"/>
                </a:lnSpc>
                <a:spcBef>
                  <a:spcPts val="0"/>
                </a:spcBef>
                <a:spcAft>
                  <a:spcPts val="0"/>
                </a:spcAft>
                <a:buClr>
                  <a:schemeClr val="dk1"/>
                </a:buClr>
                <a:buSzPts val="6000"/>
                <a:buFont typeface="Arial"/>
                <a:buNone/>
              </a:pPr>
              <a:endParaRPr sz="6000" b="1" i="0" u="none" strike="noStrike" cap="none">
                <a:solidFill>
                  <a:srgbClr val="002060"/>
                </a:solidFill>
                <a:latin typeface="Avenir"/>
                <a:ea typeface="Avenir"/>
                <a:cs typeface="Avenir"/>
                <a:sym typeface="Avenir"/>
              </a:endParaRPr>
            </a:p>
            <a:p>
              <a:pPr marL="857250" marR="0" lvl="0" indent="-476250" algn="l" rtl="0">
                <a:lnSpc>
                  <a:spcPct val="183333"/>
                </a:lnSpc>
                <a:spcBef>
                  <a:spcPts val="0"/>
                </a:spcBef>
                <a:spcAft>
                  <a:spcPts val="0"/>
                </a:spcAft>
                <a:buClr>
                  <a:schemeClr val="dk1"/>
                </a:buClr>
                <a:buSzPts val="6000"/>
                <a:buFont typeface="Arial"/>
                <a:buNone/>
              </a:pPr>
              <a:endParaRPr sz="6000" b="1" i="0" u="none" strike="noStrike" cap="none">
                <a:solidFill>
                  <a:srgbClr val="002060"/>
                </a:solidFill>
                <a:latin typeface="Avenir"/>
                <a:ea typeface="Avenir"/>
                <a:cs typeface="Avenir"/>
                <a:sym typeface="Avenir"/>
              </a:endParaRPr>
            </a:p>
          </p:txBody>
        </p:sp>
        <p:sp>
          <p:nvSpPr>
            <p:cNvPr id="119" name="Google Shape;119;p2"/>
            <p:cNvSpPr txBox="1"/>
            <p:nvPr/>
          </p:nvSpPr>
          <p:spPr>
            <a:xfrm>
              <a:off x="0" y="7070532"/>
              <a:ext cx="12632347" cy="530744"/>
            </a:xfrm>
            <a:prstGeom prst="rect">
              <a:avLst/>
            </a:prstGeom>
            <a:noFill/>
            <a:ln>
              <a:noFill/>
            </a:ln>
          </p:spPr>
          <p:txBody>
            <a:bodyPr spcFirstLastPara="1" wrap="square" lIns="0" tIns="0" rIns="0" bIns="0" anchor="t" anchorCtr="0">
              <a:spAutoFit/>
            </a:bodyPr>
            <a:lstStyle/>
            <a:p>
              <a:pPr marL="0" marR="0" lvl="0" indent="0" algn="l" rtl="0">
                <a:lnSpc>
                  <a:spcPct val="125000"/>
                </a:lnSpc>
                <a:spcBef>
                  <a:spcPts val="0"/>
                </a:spcBef>
                <a:spcAft>
                  <a:spcPts val="0"/>
                </a:spcAft>
                <a:buClr>
                  <a:srgbClr val="000000"/>
                </a:buClr>
                <a:buSzPts val="2800"/>
                <a:buFont typeface="Arial"/>
                <a:buNone/>
              </a:pPr>
              <a:endParaRPr sz="2800" b="0" i="0" u="none" strike="noStrike" cap="none" baseline="30000">
                <a:solidFill>
                  <a:srgbClr val="222222"/>
                </a:solidFill>
                <a:latin typeface="Avenir"/>
                <a:ea typeface="Avenir"/>
                <a:cs typeface="Avenir"/>
                <a:sym typeface="Avenir"/>
              </a:endParaRPr>
            </a:p>
          </p:txBody>
        </p:sp>
      </p:grpSp>
      <p:pic>
        <p:nvPicPr>
          <p:cNvPr id="120" name="Google Shape;120;p2"/>
          <p:cNvPicPr preferRelativeResize="0"/>
          <p:nvPr/>
        </p:nvPicPr>
        <p:blipFill rotWithShape="1">
          <a:blip r:embed="rId4">
            <a:alphaModFix/>
          </a:blip>
          <a:srcRect/>
          <a:stretch/>
        </p:blipFill>
        <p:spPr>
          <a:xfrm rot="6327098">
            <a:off x="11422749" y="5143500"/>
            <a:ext cx="10828421" cy="8229600"/>
          </a:xfrm>
          <a:prstGeom prst="rect">
            <a:avLst/>
          </a:prstGeom>
          <a:noFill/>
          <a:ln>
            <a:noFill/>
          </a:ln>
        </p:spPr>
      </p:pic>
      <p:pic>
        <p:nvPicPr>
          <p:cNvPr id="121" name="Google Shape;121;p2" descr="Erasmus"/>
          <p:cNvPicPr preferRelativeResize="0"/>
          <p:nvPr/>
        </p:nvPicPr>
        <p:blipFill rotWithShape="1">
          <a:blip r:embed="rId5">
            <a:alphaModFix/>
          </a:blip>
          <a:srcRect/>
          <a:stretch/>
        </p:blipFill>
        <p:spPr>
          <a:xfrm>
            <a:off x="13792200" y="8995779"/>
            <a:ext cx="4232352" cy="872121"/>
          </a:xfrm>
          <a:prstGeom prst="rect">
            <a:avLst/>
          </a:prstGeom>
          <a:noFill/>
          <a:ln>
            <a:noFill/>
          </a:ln>
        </p:spPr>
      </p:pic>
      <p:sp>
        <p:nvSpPr>
          <p:cNvPr id="122" name="Google Shape;122;p2" descr="File:Erasmus+ Logo.svg - Wikimedia Commons"/>
          <p:cNvSpPr/>
          <p:nvPr/>
        </p:nvSpPr>
        <p:spPr>
          <a:xfrm>
            <a:off x="155575" y="-547688"/>
            <a:ext cx="4000500" cy="11430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3" name="Google Shape;123;p2" descr="File:Erasmus+ Logo.svg - Wikimedia Commons"/>
          <p:cNvSpPr/>
          <p:nvPr/>
        </p:nvSpPr>
        <p:spPr>
          <a:xfrm>
            <a:off x="307975" y="-395288"/>
            <a:ext cx="4000500" cy="11430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4" name="Google Shape;124;p2" descr="File:Erasmus+ Logo.svg - Wikimedia Commons"/>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25" name="Google Shape;125;p2" descr="ERASMUS+ KA2 STRATEGIC PARTNERSHIP PROJECTS | Facebook"/>
          <p:cNvPicPr preferRelativeResize="0"/>
          <p:nvPr/>
        </p:nvPicPr>
        <p:blipFill rotWithShape="1">
          <a:blip r:embed="rId6">
            <a:alphaModFix/>
          </a:blip>
          <a:srcRect/>
          <a:stretch/>
        </p:blipFill>
        <p:spPr>
          <a:xfrm>
            <a:off x="228600" y="114300"/>
            <a:ext cx="3692525" cy="105500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pic>
        <p:nvPicPr>
          <p:cNvPr id="130" name="Google Shape;130;g3047015cbf2_0_22"/>
          <p:cNvPicPr preferRelativeResize="0"/>
          <p:nvPr/>
        </p:nvPicPr>
        <p:blipFill rotWithShape="1">
          <a:blip r:embed="rId3">
            <a:alphaModFix/>
          </a:blip>
          <a:srcRect/>
          <a:stretch/>
        </p:blipFill>
        <p:spPr>
          <a:xfrm rot="4890823">
            <a:off x="13964454" y="-4911696"/>
            <a:ext cx="14743629" cy="14596197"/>
          </a:xfrm>
          <a:prstGeom prst="rect">
            <a:avLst/>
          </a:prstGeom>
          <a:noFill/>
          <a:ln>
            <a:noFill/>
          </a:ln>
        </p:spPr>
      </p:pic>
      <p:grpSp>
        <p:nvGrpSpPr>
          <p:cNvPr id="131" name="Google Shape;131;g3047015cbf2_0_22"/>
          <p:cNvGrpSpPr/>
          <p:nvPr/>
        </p:nvGrpSpPr>
        <p:grpSpPr>
          <a:xfrm>
            <a:off x="990609" y="-934525"/>
            <a:ext cx="13920430" cy="2755208"/>
            <a:chOff x="-18473" y="-1582580"/>
            <a:chExt cx="18560573" cy="3673611"/>
          </a:xfrm>
        </p:grpSpPr>
        <p:sp>
          <p:nvSpPr>
            <p:cNvPr id="132" name="Google Shape;132;g3047015cbf2_0_22"/>
            <p:cNvSpPr txBox="1"/>
            <p:nvPr/>
          </p:nvSpPr>
          <p:spPr>
            <a:xfrm>
              <a:off x="0" y="57150"/>
              <a:ext cx="18542100" cy="1641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rgbClr val="000000"/>
                </a:buClr>
                <a:buSzPts val="8000"/>
                <a:buFont typeface="Arial"/>
                <a:buNone/>
              </a:pPr>
              <a:r>
                <a:rPr lang="en-GB" sz="8000" b="1">
                  <a:solidFill>
                    <a:srgbClr val="002060"/>
                  </a:solidFill>
                  <a:latin typeface="Avenir"/>
                  <a:ea typeface="Avenir"/>
                  <a:cs typeface="Avenir"/>
                  <a:sym typeface="Avenir"/>
                </a:rPr>
                <a:t>Workshops </a:t>
              </a:r>
              <a:endParaRPr sz="1400" b="0" i="0" u="none" strike="noStrike" cap="none">
                <a:solidFill>
                  <a:srgbClr val="000000"/>
                </a:solidFill>
                <a:latin typeface="Arial"/>
                <a:ea typeface="Arial"/>
                <a:cs typeface="Arial"/>
                <a:sym typeface="Arial"/>
              </a:endParaRPr>
            </a:p>
          </p:txBody>
        </p:sp>
        <p:sp>
          <p:nvSpPr>
            <p:cNvPr id="133" name="Google Shape;133;g3047015cbf2_0_22"/>
            <p:cNvSpPr/>
            <p:nvPr/>
          </p:nvSpPr>
          <p:spPr>
            <a:xfrm>
              <a:off x="-18473" y="1980931"/>
              <a:ext cx="9741000" cy="110100"/>
            </a:xfrm>
            <a:prstGeom prst="rect">
              <a:avLst/>
            </a:prstGeom>
            <a:solidFill>
              <a:srgbClr val="0070C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34" name="Google Shape;134;g3047015cbf2_0_22"/>
            <p:cNvPicPr preferRelativeResize="0"/>
            <p:nvPr/>
          </p:nvPicPr>
          <p:blipFill rotWithShape="1">
            <a:blip r:embed="rId4">
              <a:alphaModFix/>
            </a:blip>
            <a:srcRect/>
            <a:stretch/>
          </p:blipFill>
          <p:spPr>
            <a:xfrm>
              <a:off x="14588597" y="-1582580"/>
              <a:ext cx="794805" cy="794805"/>
            </a:xfrm>
            <a:prstGeom prst="rect">
              <a:avLst/>
            </a:prstGeom>
            <a:noFill/>
            <a:ln>
              <a:noFill/>
            </a:ln>
          </p:spPr>
        </p:pic>
      </p:grpSp>
      <p:sp>
        <p:nvSpPr>
          <p:cNvPr id="135" name="Google Shape;135;g3047015cbf2_0_22"/>
          <p:cNvSpPr txBox="1"/>
          <p:nvPr/>
        </p:nvSpPr>
        <p:spPr>
          <a:xfrm>
            <a:off x="990600" y="2111750"/>
            <a:ext cx="7800000" cy="36789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GB" sz="3200">
                <a:solidFill>
                  <a:schemeClr val="dk1"/>
                </a:solidFill>
                <a:latin typeface="Calibri"/>
                <a:ea typeface="Calibri"/>
                <a:cs typeface="Calibri"/>
                <a:sym typeface="Calibri"/>
              </a:rPr>
              <a:t>Behov:</a:t>
            </a:r>
            <a:endParaRPr sz="32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Aptos"/>
              <a:buChar char="●"/>
            </a:pPr>
            <a:r>
              <a:rPr lang="en-GB" sz="2300">
                <a:solidFill>
                  <a:schemeClr val="dk1"/>
                </a:solidFill>
                <a:latin typeface="Aptos"/>
                <a:ea typeface="Aptos"/>
                <a:cs typeface="Aptos"/>
                <a:sym typeface="Aptos"/>
              </a:rPr>
              <a:t>Hjälp att lösa konflikter</a:t>
            </a:r>
            <a:endParaRPr sz="2300">
              <a:solidFill>
                <a:schemeClr val="dk1"/>
              </a:solidFill>
              <a:latin typeface="Aptos"/>
              <a:ea typeface="Aptos"/>
              <a:cs typeface="Aptos"/>
              <a:sym typeface="Aptos"/>
            </a:endParaRPr>
          </a:p>
          <a:p>
            <a:pPr marL="457200" lvl="0" indent="-374650" algn="l" rtl="0">
              <a:spcBef>
                <a:spcPts val="0"/>
              </a:spcBef>
              <a:spcAft>
                <a:spcPts val="0"/>
              </a:spcAft>
              <a:buClr>
                <a:schemeClr val="dk1"/>
              </a:buClr>
              <a:buSzPts val="2300"/>
              <a:buFont typeface="Aptos"/>
              <a:buChar char="●"/>
            </a:pPr>
            <a:r>
              <a:rPr lang="en-GB" sz="2300">
                <a:solidFill>
                  <a:schemeClr val="dk1"/>
                </a:solidFill>
                <a:latin typeface="Aptos"/>
                <a:ea typeface="Aptos"/>
                <a:cs typeface="Aptos"/>
                <a:sym typeface="Aptos"/>
              </a:rPr>
              <a:t>Lugn och ro </a:t>
            </a:r>
            <a:endParaRPr sz="2300">
              <a:solidFill>
                <a:schemeClr val="dk1"/>
              </a:solidFill>
              <a:latin typeface="Aptos"/>
              <a:ea typeface="Aptos"/>
              <a:cs typeface="Aptos"/>
              <a:sym typeface="Aptos"/>
            </a:endParaRPr>
          </a:p>
          <a:p>
            <a:pPr marL="457200" lvl="0" indent="-374650" algn="l" rtl="0">
              <a:spcBef>
                <a:spcPts val="0"/>
              </a:spcBef>
              <a:spcAft>
                <a:spcPts val="0"/>
              </a:spcAft>
              <a:buClr>
                <a:schemeClr val="dk1"/>
              </a:buClr>
              <a:buSzPts val="2300"/>
              <a:buFont typeface="Aptos"/>
              <a:buChar char="●"/>
            </a:pPr>
            <a:r>
              <a:rPr lang="en-GB" sz="2300">
                <a:solidFill>
                  <a:schemeClr val="dk1"/>
                </a:solidFill>
                <a:latin typeface="Aptos"/>
                <a:ea typeface="Aptos"/>
                <a:cs typeface="Aptos"/>
                <a:sym typeface="Aptos"/>
              </a:rPr>
              <a:t>Känna trygghet</a:t>
            </a:r>
            <a:endParaRPr sz="2300">
              <a:solidFill>
                <a:schemeClr val="dk1"/>
              </a:solidFill>
              <a:latin typeface="Aptos"/>
              <a:ea typeface="Aptos"/>
              <a:cs typeface="Aptos"/>
              <a:sym typeface="Aptos"/>
            </a:endParaRPr>
          </a:p>
          <a:p>
            <a:pPr marL="457200" lvl="0" indent="-374650" algn="l" rtl="0">
              <a:spcBef>
                <a:spcPts val="0"/>
              </a:spcBef>
              <a:spcAft>
                <a:spcPts val="0"/>
              </a:spcAft>
              <a:buClr>
                <a:schemeClr val="dk1"/>
              </a:buClr>
              <a:buSzPts val="2300"/>
              <a:buFont typeface="Aptos"/>
              <a:buChar char="●"/>
            </a:pPr>
            <a:r>
              <a:rPr lang="en-GB" sz="2300">
                <a:solidFill>
                  <a:schemeClr val="dk1"/>
                </a:solidFill>
                <a:latin typeface="Aptos"/>
                <a:ea typeface="Aptos"/>
                <a:cs typeface="Aptos"/>
                <a:sym typeface="Aptos"/>
              </a:rPr>
              <a:t>Trygga och lugna vuxna </a:t>
            </a:r>
            <a:endParaRPr sz="2300">
              <a:solidFill>
                <a:schemeClr val="dk1"/>
              </a:solidFill>
              <a:latin typeface="Aptos"/>
              <a:ea typeface="Aptos"/>
              <a:cs typeface="Aptos"/>
              <a:sym typeface="Aptos"/>
            </a:endParaRPr>
          </a:p>
          <a:p>
            <a:pPr marL="457200" lvl="0" indent="-374650" algn="l" rtl="0">
              <a:spcBef>
                <a:spcPts val="0"/>
              </a:spcBef>
              <a:spcAft>
                <a:spcPts val="0"/>
              </a:spcAft>
              <a:buClr>
                <a:schemeClr val="dk1"/>
              </a:buClr>
              <a:buSzPts val="2300"/>
              <a:buFont typeface="Aptos"/>
              <a:buChar char="●"/>
            </a:pPr>
            <a:r>
              <a:rPr lang="en-GB" sz="2300">
                <a:solidFill>
                  <a:schemeClr val="dk1"/>
                </a:solidFill>
                <a:latin typeface="Aptos"/>
                <a:ea typeface="Aptos"/>
                <a:cs typeface="Aptos"/>
                <a:sym typeface="Aptos"/>
              </a:rPr>
              <a:t>Vuxna som inte är stressade utan kan möta ungdomarna i närvaro</a:t>
            </a:r>
            <a:endParaRPr sz="2300">
              <a:solidFill>
                <a:schemeClr val="dk1"/>
              </a:solidFill>
              <a:latin typeface="Aptos"/>
              <a:ea typeface="Aptos"/>
              <a:cs typeface="Aptos"/>
              <a:sym typeface="Aptos"/>
            </a:endParaRPr>
          </a:p>
          <a:p>
            <a:pPr marL="457200" lvl="0" indent="-374650" algn="l" rtl="0">
              <a:spcBef>
                <a:spcPts val="0"/>
              </a:spcBef>
              <a:spcAft>
                <a:spcPts val="0"/>
              </a:spcAft>
              <a:buClr>
                <a:schemeClr val="dk1"/>
              </a:buClr>
              <a:buSzPts val="2300"/>
              <a:buFont typeface="Aptos"/>
              <a:buChar char="●"/>
            </a:pPr>
            <a:r>
              <a:rPr lang="en-GB" sz="2300">
                <a:solidFill>
                  <a:schemeClr val="dk1"/>
                </a:solidFill>
                <a:latin typeface="Aptos"/>
                <a:ea typeface="Aptos"/>
                <a:cs typeface="Aptos"/>
                <a:sym typeface="Aptos"/>
              </a:rPr>
              <a:t>Bra förebilder</a:t>
            </a:r>
            <a:endParaRPr sz="2300">
              <a:solidFill>
                <a:schemeClr val="dk1"/>
              </a:solidFill>
              <a:latin typeface="Aptos"/>
              <a:ea typeface="Aptos"/>
              <a:cs typeface="Aptos"/>
              <a:sym typeface="Aptos"/>
            </a:endParaRPr>
          </a:p>
          <a:p>
            <a:pPr marL="457200" lvl="0" indent="-374650" algn="l" rtl="0">
              <a:spcBef>
                <a:spcPts val="0"/>
              </a:spcBef>
              <a:spcAft>
                <a:spcPts val="0"/>
              </a:spcAft>
              <a:buClr>
                <a:schemeClr val="dk1"/>
              </a:buClr>
              <a:buSzPts val="2300"/>
              <a:buFont typeface="Aptos"/>
              <a:buChar char="●"/>
            </a:pPr>
            <a:r>
              <a:rPr lang="en-GB" sz="2300">
                <a:solidFill>
                  <a:schemeClr val="dk1"/>
                </a:solidFill>
                <a:latin typeface="Aptos"/>
                <a:ea typeface="Aptos"/>
                <a:cs typeface="Aptos"/>
                <a:sym typeface="Aptos"/>
              </a:rPr>
              <a:t>Rätt bemötande från vuxna som förstår varför ungdomen hamnar i problem i skolan</a:t>
            </a:r>
            <a:endParaRPr sz="2300">
              <a:solidFill>
                <a:schemeClr val="dk1"/>
              </a:solidFill>
              <a:latin typeface="Aptos"/>
              <a:ea typeface="Aptos"/>
              <a:cs typeface="Aptos"/>
              <a:sym typeface="Aptos"/>
            </a:endParaRPr>
          </a:p>
        </p:txBody>
      </p:sp>
      <p:sp>
        <p:nvSpPr>
          <p:cNvPr id="136" name="Google Shape;136;g3047015cbf2_0_22"/>
          <p:cNvSpPr txBox="1"/>
          <p:nvPr/>
        </p:nvSpPr>
        <p:spPr>
          <a:xfrm>
            <a:off x="9107925" y="2111750"/>
            <a:ext cx="7344900" cy="4910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3200">
                <a:solidFill>
                  <a:schemeClr val="dk1"/>
                </a:solidFill>
                <a:latin typeface="Calibri"/>
                <a:ea typeface="Calibri"/>
                <a:cs typeface="Calibri"/>
                <a:sym typeface="Calibri"/>
              </a:rPr>
              <a:t> Många unga upplevs:</a:t>
            </a:r>
            <a:endParaRPr sz="32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Luststyrda</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Dålig koncentration/ lågt fokus</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Högpresterande</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Låg självkänsla </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Oro och ångest</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Brist på motivation</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Grupptryck</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Identitetssökande</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Osäkra</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Inga strategier</a:t>
            </a:r>
            <a:endParaRPr sz="2500">
              <a:solidFill>
                <a:schemeClr val="dk1"/>
              </a:solidFill>
              <a:latin typeface="Calibri"/>
              <a:ea typeface="Calibri"/>
              <a:cs typeface="Calibri"/>
              <a:sym typeface="Calibri"/>
            </a:endParaRPr>
          </a:p>
          <a:p>
            <a:pPr marL="457200" lvl="0" indent="-387350" algn="l" rtl="0">
              <a:spcBef>
                <a:spcPts val="0"/>
              </a:spcBef>
              <a:spcAft>
                <a:spcPts val="0"/>
              </a:spcAft>
              <a:buClr>
                <a:schemeClr val="dk1"/>
              </a:buClr>
              <a:buSzPts val="2500"/>
              <a:buFont typeface="Calibri"/>
              <a:buChar char="●"/>
            </a:pPr>
            <a:r>
              <a:rPr lang="en-GB" sz="2500">
                <a:solidFill>
                  <a:schemeClr val="dk1"/>
                </a:solidFill>
                <a:latin typeface="Calibri"/>
                <a:ea typeface="Calibri"/>
                <a:cs typeface="Calibri"/>
                <a:sym typeface="Calibri"/>
              </a:rPr>
              <a:t>Hög stressnivå</a:t>
            </a:r>
            <a:endParaRPr sz="2500">
              <a:solidFill>
                <a:schemeClr val="dk1"/>
              </a:solidFill>
              <a:latin typeface="Calibri"/>
              <a:ea typeface="Calibri"/>
              <a:cs typeface="Calibri"/>
              <a:sym typeface="Calibri"/>
            </a:endParaRPr>
          </a:p>
        </p:txBody>
      </p:sp>
      <p:sp>
        <p:nvSpPr>
          <p:cNvPr id="137" name="Google Shape;137;g3047015cbf2_0_22"/>
          <p:cNvSpPr txBox="1"/>
          <p:nvPr/>
        </p:nvSpPr>
        <p:spPr>
          <a:xfrm>
            <a:off x="990600" y="6081725"/>
            <a:ext cx="6734400" cy="4356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3200">
                <a:solidFill>
                  <a:schemeClr val="dk1"/>
                </a:solidFill>
                <a:latin typeface="Calibri"/>
                <a:ea typeface="Calibri"/>
                <a:cs typeface="Calibri"/>
                <a:sym typeface="Calibri"/>
              </a:rPr>
              <a:t>Utmaningar:</a:t>
            </a:r>
            <a:endParaRPr sz="32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Calibri"/>
              <a:buChar char="●"/>
            </a:pPr>
            <a:r>
              <a:rPr lang="en-GB" sz="2300">
                <a:solidFill>
                  <a:schemeClr val="dk1"/>
                </a:solidFill>
                <a:latin typeface="Calibri"/>
                <a:ea typeface="Calibri"/>
                <a:cs typeface="Calibri"/>
                <a:sym typeface="Calibri"/>
              </a:rPr>
              <a:t>Svårt att hålla fokus</a:t>
            </a:r>
            <a:endParaRPr sz="23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Calibri"/>
              <a:buChar char="●"/>
            </a:pPr>
            <a:r>
              <a:rPr lang="en-GB" sz="2300">
                <a:solidFill>
                  <a:schemeClr val="dk1"/>
                </a:solidFill>
                <a:latin typeface="Calibri"/>
                <a:ea typeface="Calibri"/>
                <a:cs typeface="Calibri"/>
                <a:sym typeface="Calibri"/>
              </a:rPr>
              <a:t>Stora grupper</a:t>
            </a:r>
            <a:endParaRPr sz="23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Calibri"/>
              <a:buChar char="●"/>
            </a:pPr>
            <a:r>
              <a:rPr lang="en-GB" sz="2300">
                <a:solidFill>
                  <a:schemeClr val="dk1"/>
                </a:solidFill>
                <a:latin typeface="Calibri"/>
                <a:ea typeface="Calibri"/>
                <a:cs typeface="Calibri"/>
                <a:sym typeface="Calibri"/>
              </a:rPr>
              <a:t>Mobiler</a:t>
            </a:r>
            <a:endParaRPr sz="23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Calibri"/>
              <a:buChar char="●"/>
            </a:pPr>
            <a:r>
              <a:rPr lang="en-GB" sz="2300">
                <a:solidFill>
                  <a:schemeClr val="dk1"/>
                </a:solidFill>
                <a:latin typeface="Calibri"/>
                <a:ea typeface="Calibri"/>
                <a:cs typeface="Calibri"/>
                <a:sym typeface="Calibri"/>
              </a:rPr>
              <a:t>Svårt att hinna se alla elever under en lektion</a:t>
            </a:r>
            <a:endParaRPr sz="23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Calibri"/>
              <a:buChar char="●"/>
            </a:pPr>
            <a:r>
              <a:rPr lang="en-GB" sz="2300">
                <a:solidFill>
                  <a:schemeClr val="dk1"/>
                </a:solidFill>
                <a:latin typeface="Calibri"/>
                <a:ea typeface="Calibri"/>
                <a:cs typeface="Calibri"/>
                <a:sym typeface="Calibri"/>
              </a:rPr>
              <a:t>Trötta </a:t>
            </a:r>
            <a:endParaRPr sz="23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Calibri"/>
              <a:buChar char="●"/>
            </a:pPr>
            <a:r>
              <a:rPr lang="en-GB" sz="2300">
                <a:solidFill>
                  <a:schemeClr val="dk1"/>
                </a:solidFill>
                <a:latin typeface="Calibri"/>
                <a:ea typeface="Calibri"/>
                <a:cs typeface="Calibri"/>
                <a:sym typeface="Calibri"/>
              </a:rPr>
              <a:t>Gör annat på datorn under lektionen ex spelar spel</a:t>
            </a:r>
            <a:endParaRPr sz="23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Calibri"/>
              <a:buChar char="●"/>
            </a:pPr>
            <a:r>
              <a:rPr lang="en-GB" sz="2300">
                <a:solidFill>
                  <a:schemeClr val="dk1"/>
                </a:solidFill>
                <a:latin typeface="Calibri"/>
                <a:ea typeface="Calibri"/>
                <a:cs typeface="Calibri"/>
                <a:sym typeface="Calibri"/>
              </a:rPr>
              <a:t>Många elever med olika behov </a:t>
            </a:r>
            <a:endParaRPr sz="23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Calibri"/>
              <a:buChar char="●"/>
            </a:pPr>
            <a:r>
              <a:rPr lang="en-GB" sz="2300">
                <a:solidFill>
                  <a:schemeClr val="dk1"/>
                </a:solidFill>
                <a:latin typeface="Calibri"/>
                <a:ea typeface="Calibri"/>
                <a:cs typeface="Calibri"/>
                <a:sym typeface="Calibri"/>
              </a:rPr>
              <a:t>Elever kommer inte till skolan</a:t>
            </a:r>
            <a:endParaRPr sz="2300">
              <a:solidFill>
                <a:schemeClr val="dk1"/>
              </a:solidFill>
              <a:latin typeface="Calibri"/>
              <a:ea typeface="Calibri"/>
              <a:cs typeface="Calibri"/>
              <a:sym typeface="Calibri"/>
            </a:endParaRPr>
          </a:p>
          <a:p>
            <a:pPr marL="457200" lvl="0" indent="-374650" algn="l" rtl="0">
              <a:spcBef>
                <a:spcPts val="0"/>
              </a:spcBef>
              <a:spcAft>
                <a:spcPts val="0"/>
              </a:spcAft>
              <a:buClr>
                <a:schemeClr val="dk1"/>
              </a:buClr>
              <a:buSzPts val="2300"/>
              <a:buFont typeface="Calibri"/>
              <a:buChar char="●"/>
            </a:pPr>
            <a:r>
              <a:rPr lang="en-GB" sz="2300">
                <a:solidFill>
                  <a:schemeClr val="dk1"/>
                </a:solidFill>
                <a:latin typeface="Calibri"/>
                <a:ea typeface="Calibri"/>
                <a:cs typeface="Calibri"/>
                <a:sym typeface="Calibri"/>
              </a:rPr>
              <a:t>Utmanande beteende</a:t>
            </a:r>
            <a:endParaRPr sz="2300">
              <a:solidFill>
                <a:schemeClr val="dk1"/>
              </a:solidFill>
              <a:latin typeface="Calibri"/>
              <a:ea typeface="Calibri"/>
              <a:cs typeface="Calibri"/>
              <a:sym typeface="Calibri"/>
            </a:endParaRPr>
          </a:p>
          <a:p>
            <a:pPr marL="0" lvl="0" indent="0" algn="l" rtl="0">
              <a:spcBef>
                <a:spcPts val="0"/>
              </a:spcBef>
              <a:spcAft>
                <a:spcPts val="0"/>
              </a:spcAft>
              <a:buNone/>
            </a:pPr>
            <a:endParaRPr sz="32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pic>
        <p:nvPicPr>
          <p:cNvPr id="142" name="Google Shape;142;p3"/>
          <p:cNvPicPr preferRelativeResize="0"/>
          <p:nvPr/>
        </p:nvPicPr>
        <p:blipFill rotWithShape="1">
          <a:blip r:embed="rId3">
            <a:alphaModFix/>
          </a:blip>
          <a:srcRect/>
          <a:stretch/>
        </p:blipFill>
        <p:spPr>
          <a:xfrm rot="4890823">
            <a:off x="11590213" y="-2729423"/>
            <a:ext cx="14743631" cy="14596195"/>
          </a:xfrm>
          <a:prstGeom prst="rect">
            <a:avLst/>
          </a:prstGeom>
          <a:noFill/>
          <a:ln>
            <a:noFill/>
          </a:ln>
        </p:spPr>
      </p:pic>
      <p:grpSp>
        <p:nvGrpSpPr>
          <p:cNvPr id="143" name="Google Shape;143;p3"/>
          <p:cNvGrpSpPr/>
          <p:nvPr/>
        </p:nvGrpSpPr>
        <p:grpSpPr>
          <a:xfrm>
            <a:off x="1762991" y="1648898"/>
            <a:ext cx="13074202" cy="5287379"/>
            <a:chOff x="-36945" y="57150"/>
            <a:chExt cx="17432269" cy="7049838"/>
          </a:xfrm>
        </p:grpSpPr>
        <p:sp>
          <p:nvSpPr>
            <p:cNvPr id="144" name="Google Shape;144;p3"/>
            <p:cNvSpPr txBox="1"/>
            <p:nvPr/>
          </p:nvSpPr>
          <p:spPr>
            <a:xfrm>
              <a:off x="0" y="57150"/>
              <a:ext cx="13258800" cy="300937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rgbClr val="000000"/>
                </a:buClr>
                <a:buSzPts val="8000"/>
                <a:buFont typeface="Arial"/>
                <a:buNone/>
              </a:pPr>
              <a:r>
                <a:rPr lang="en-GB" sz="8000" b="1" i="0" u="none" strike="noStrike" cap="none">
                  <a:solidFill>
                    <a:srgbClr val="002060"/>
                  </a:solidFill>
                  <a:latin typeface="Avenir"/>
                  <a:ea typeface="Avenir"/>
                  <a:cs typeface="Avenir"/>
                  <a:sym typeface="Avenir"/>
                </a:rPr>
                <a:t>READY </a:t>
              </a:r>
              <a:endParaRPr sz="1400" b="0" i="0" u="none" strike="noStrike" cap="none">
                <a:solidFill>
                  <a:srgbClr val="000000"/>
                </a:solidFill>
                <a:latin typeface="Arial"/>
                <a:ea typeface="Arial"/>
                <a:cs typeface="Arial"/>
                <a:sym typeface="Arial"/>
              </a:endParaRPr>
            </a:p>
            <a:p>
              <a:pPr marL="0" marR="0" lvl="0" indent="0" algn="l" rtl="0">
                <a:lnSpc>
                  <a:spcPct val="110000"/>
                </a:lnSpc>
                <a:spcBef>
                  <a:spcPts val="0"/>
                </a:spcBef>
                <a:spcAft>
                  <a:spcPts val="0"/>
                </a:spcAft>
                <a:buClr>
                  <a:srgbClr val="000000"/>
                </a:buClr>
                <a:buSzPts val="8000"/>
                <a:buFont typeface="Arial"/>
                <a:buNone/>
              </a:pPr>
              <a:r>
                <a:rPr lang="en-GB" sz="8000" b="1" i="0" u="none" strike="noStrike" cap="none">
                  <a:solidFill>
                    <a:srgbClr val="002060"/>
                  </a:solidFill>
                  <a:latin typeface="Avenir"/>
                  <a:ea typeface="Avenir"/>
                  <a:cs typeface="Avenir"/>
                  <a:sym typeface="Avenir"/>
                </a:rPr>
                <a:t>Partnerorganisationer</a:t>
              </a:r>
              <a:endParaRPr sz="8000" b="1" i="0" u="none" strike="noStrike" cap="none">
                <a:solidFill>
                  <a:srgbClr val="002060"/>
                </a:solidFill>
                <a:latin typeface="Avenir"/>
                <a:ea typeface="Avenir"/>
                <a:cs typeface="Avenir"/>
                <a:sym typeface="Avenir"/>
              </a:endParaRPr>
            </a:p>
          </p:txBody>
        </p:sp>
        <p:sp>
          <p:nvSpPr>
            <p:cNvPr id="145" name="Google Shape;145;p3"/>
            <p:cNvSpPr txBox="1"/>
            <p:nvPr/>
          </p:nvSpPr>
          <p:spPr>
            <a:xfrm>
              <a:off x="25976" y="4411819"/>
              <a:ext cx="16574542" cy="759353"/>
            </a:xfrm>
            <a:prstGeom prst="rect">
              <a:avLst/>
            </a:prstGeom>
            <a:noFill/>
            <a:ln>
              <a:noFill/>
            </a:ln>
          </p:spPr>
          <p:txBody>
            <a:bodyPr spcFirstLastPara="1" wrap="square" lIns="0" tIns="0" rIns="0" bIns="0" anchor="t" anchorCtr="0">
              <a:spAutoFit/>
            </a:bodyPr>
            <a:lstStyle/>
            <a:p>
              <a:pPr marL="0" marR="0" lvl="0" indent="0" algn="l" rtl="0">
                <a:lnSpc>
                  <a:spcPct val="170000"/>
                </a:lnSpc>
                <a:spcBef>
                  <a:spcPts val="0"/>
                </a:spcBef>
                <a:spcAft>
                  <a:spcPts val="0"/>
                </a:spcAft>
                <a:buClr>
                  <a:srgbClr val="000000"/>
                </a:buClr>
                <a:buSzPts val="2900"/>
                <a:buFont typeface="Arial"/>
                <a:buNone/>
              </a:pPr>
              <a:endParaRPr sz="2900" b="0" i="0" u="none" strike="noStrike" cap="none">
                <a:solidFill>
                  <a:srgbClr val="222222"/>
                </a:solidFill>
                <a:latin typeface="Arial"/>
                <a:ea typeface="Arial"/>
                <a:cs typeface="Arial"/>
                <a:sym typeface="Arial"/>
              </a:endParaRPr>
            </a:p>
          </p:txBody>
        </p:sp>
        <p:sp>
          <p:nvSpPr>
            <p:cNvPr id="146" name="Google Shape;146;p3"/>
            <p:cNvSpPr/>
            <p:nvPr/>
          </p:nvSpPr>
          <p:spPr>
            <a:xfrm>
              <a:off x="-36945" y="3530241"/>
              <a:ext cx="9741071" cy="110067"/>
            </a:xfrm>
            <a:prstGeom prst="rect">
              <a:avLst/>
            </a:prstGeom>
            <a:solidFill>
              <a:srgbClr val="0070C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47" name="Google Shape;147;p3"/>
            <p:cNvPicPr preferRelativeResize="0"/>
            <p:nvPr/>
          </p:nvPicPr>
          <p:blipFill rotWithShape="1">
            <a:blip r:embed="rId4">
              <a:alphaModFix/>
            </a:blip>
            <a:srcRect/>
            <a:stretch/>
          </p:blipFill>
          <p:spPr>
            <a:xfrm>
              <a:off x="16600519" y="6312183"/>
              <a:ext cx="794805" cy="794805"/>
            </a:xfrm>
            <a:prstGeom prst="rect">
              <a:avLst/>
            </a:prstGeom>
            <a:noFill/>
            <a:ln>
              <a:noFill/>
            </a:ln>
          </p:spPr>
        </p:pic>
      </p:grpSp>
      <p:pic>
        <p:nvPicPr>
          <p:cNvPr id="148" name="Google Shape;148;p3"/>
          <p:cNvPicPr preferRelativeResize="0"/>
          <p:nvPr/>
        </p:nvPicPr>
        <p:blipFill rotWithShape="1">
          <a:blip r:embed="rId5">
            <a:alphaModFix/>
          </a:blip>
          <a:srcRect/>
          <a:stretch/>
        </p:blipFill>
        <p:spPr>
          <a:xfrm>
            <a:off x="578815" y="5419942"/>
            <a:ext cx="3383585" cy="1399958"/>
          </a:xfrm>
          <a:prstGeom prst="rect">
            <a:avLst/>
          </a:prstGeom>
          <a:noFill/>
          <a:ln>
            <a:noFill/>
          </a:ln>
        </p:spPr>
      </p:pic>
      <p:pic>
        <p:nvPicPr>
          <p:cNvPr id="149" name="Google Shape;149;p3"/>
          <p:cNvPicPr preferRelativeResize="0"/>
          <p:nvPr/>
        </p:nvPicPr>
        <p:blipFill rotWithShape="1">
          <a:blip r:embed="rId6">
            <a:alphaModFix/>
          </a:blip>
          <a:srcRect/>
          <a:stretch/>
        </p:blipFill>
        <p:spPr>
          <a:xfrm>
            <a:off x="5334000" y="5107125"/>
            <a:ext cx="3081574" cy="1852613"/>
          </a:xfrm>
          <a:prstGeom prst="rect">
            <a:avLst/>
          </a:prstGeom>
          <a:noFill/>
          <a:ln>
            <a:noFill/>
          </a:ln>
        </p:spPr>
      </p:pic>
      <p:pic>
        <p:nvPicPr>
          <p:cNvPr id="150" name="Google Shape;150;p3"/>
          <p:cNvPicPr preferRelativeResize="0"/>
          <p:nvPr/>
        </p:nvPicPr>
        <p:blipFill rotWithShape="1">
          <a:blip r:embed="rId7">
            <a:alphaModFix/>
          </a:blip>
          <a:srcRect/>
          <a:stretch/>
        </p:blipFill>
        <p:spPr>
          <a:xfrm>
            <a:off x="4631254" y="7647590"/>
            <a:ext cx="5158598" cy="1473885"/>
          </a:xfrm>
          <a:prstGeom prst="rect">
            <a:avLst/>
          </a:prstGeom>
          <a:noFill/>
          <a:ln>
            <a:noFill/>
          </a:ln>
        </p:spPr>
      </p:pic>
      <p:grpSp>
        <p:nvGrpSpPr>
          <p:cNvPr id="151" name="Google Shape;151;p3"/>
          <p:cNvGrpSpPr/>
          <p:nvPr/>
        </p:nvGrpSpPr>
        <p:grpSpPr>
          <a:xfrm>
            <a:off x="9794027" y="5583082"/>
            <a:ext cx="3771900" cy="2282263"/>
            <a:chOff x="10858500" y="1365812"/>
            <a:chExt cx="3771900" cy="2282263"/>
          </a:xfrm>
        </p:grpSpPr>
        <p:pic>
          <p:nvPicPr>
            <p:cNvPr id="152" name="Google Shape;152;p3"/>
            <p:cNvPicPr preferRelativeResize="0"/>
            <p:nvPr/>
          </p:nvPicPr>
          <p:blipFill rotWithShape="1">
            <a:blip r:embed="rId8">
              <a:alphaModFix/>
            </a:blip>
            <a:srcRect/>
            <a:stretch/>
          </p:blipFill>
          <p:spPr>
            <a:xfrm>
              <a:off x="11887200" y="1365812"/>
              <a:ext cx="1714500" cy="1714500"/>
            </a:xfrm>
            <a:prstGeom prst="rect">
              <a:avLst/>
            </a:prstGeom>
            <a:noFill/>
            <a:ln>
              <a:noFill/>
            </a:ln>
          </p:spPr>
        </p:pic>
        <p:pic>
          <p:nvPicPr>
            <p:cNvPr id="153" name="Google Shape;153;p3"/>
            <p:cNvPicPr preferRelativeResize="0"/>
            <p:nvPr/>
          </p:nvPicPr>
          <p:blipFill rotWithShape="1">
            <a:blip r:embed="rId9">
              <a:alphaModFix/>
            </a:blip>
            <a:srcRect/>
            <a:stretch/>
          </p:blipFill>
          <p:spPr>
            <a:xfrm>
              <a:off x="10858500" y="3238500"/>
              <a:ext cx="3771900" cy="409575"/>
            </a:xfrm>
            <a:prstGeom prst="rect">
              <a:avLst/>
            </a:prstGeom>
            <a:noFill/>
            <a:ln>
              <a:noFill/>
            </a:ln>
          </p:spPr>
        </p:pic>
      </p:grpSp>
      <p:pic>
        <p:nvPicPr>
          <p:cNvPr id="154" name="Google Shape;154;p3" descr="Nexus"/>
          <p:cNvPicPr preferRelativeResize="0"/>
          <p:nvPr/>
        </p:nvPicPr>
        <p:blipFill rotWithShape="1">
          <a:blip r:embed="rId10">
            <a:alphaModFix/>
          </a:blip>
          <a:srcRect/>
          <a:stretch/>
        </p:blipFill>
        <p:spPr>
          <a:xfrm>
            <a:off x="761998" y="8072459"/>
            <a:ext cx="2773987" cy="62414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pic>
        <p:nvPicPr>
          <p:cNvPr id="159" name="Google Shape;159;g3047015cbf2_0_12"/>
          <p:cNvPicPr preferRelativeResize="0"/>
          <p:nvPr/>
        </p:nvPicPr>
        <p:blipFill rotWithShape="1">
          <a:blip r:embed="rId3">
            <a:alphaModFix/>
          </a:blip>
          <a:srcRect/>
          <a:stretch/>
        </p:blipFill>
        <p:spPr>
          <a:xfrm rot="4890823">
            <a:off x="13964455" y="-4911696"/>
            <a:ext cx="14743629" cy="14596197"/>
          </a:xfrm>
          <a:prstGeom prst="rect">
            <a:avLst/>
          </a:prstGeom>
          <a:noFill/>
          <a:ln>
            <a:noFill/>
          </a:ln>
        </p:spPr>
      </p:pic>
      <p:grpSp>
        <p:nvGrpSpPr>
          <p:cNvPr id="160" name="Google Shape;160;g3047015cbf2_0_12"/>
          <p:cNvGrpSpPr/>
          <p:nvPr/>
        </p:nvGrpSpPr>
        <p:grpSpPr>
          <a:xfrm>
            <a:off x="1758044" y="419100"/>
            <a:ext cx="15506775" cy="9198973"/>
            <a:chOff x="-43541" y="-1582580"/>
            <a:chExt cx="20675700" cy="12265297"/>
          </a:xfrm>
        </p:grpSpPr>
        <p:sp>
          <p:nvSpPr>
            <p:cNvPr id="161" name="Google Shape;161;g3047015cbf2_0_12"/>
            <p:cNvSpPr txBox="1"/>
            <p:nvPr/>
          </p:nvSpPr>
          <p:spPr>
            <a:xfrm>
              <a:off x="0" y="57150"/>
              <a:ext cx="15383400" cy="1641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rgbClr val="000000"/>
                </a:buClr>
                <a:buSzPts val="8000"/>
                <a:buFont typeface="Arial"/>
                <a:buNone/>
              </a:pPr>
              <a:r>
                <a:rPr lang="en-GB" sz="8000" b="1">
                  <a:solidFill>
                    <a:srgbClr val="002060"/>
                  </a:solidFill>
                  <a:latin typeface="Avenir"/>
                  <a:ea typeface="Avenir"/>
                  <a:cs typeface="Avenir"/>
                  <a:sym typeface="Avenir"/>
                </a:rPr>
                <a:t>Young Souls</a:t>
              </a:r>
              <a:endParaRPr sz="1400" b="0" i="0" u="none" strike="noStrike" cap="none">
                <a:solidFill>
                  <a:srgbClr val="000000"/>
                </a:solidFill>
                <a:latin typeface="Arial"/>
                <a:ea typeface="Arial"/>
                <a:cs typeface="Arial"/>
                <a:sym typeface="Arial"/>
              </a:endParaRPr>
            </a:p>
          </p:txBody>
        </p:sp>
        <p:sp>
          <p:nvSpPr>
            <p:cNvPr id="162" name="Google Shape;162;g3047015cbf2_0_12"/>
            <p:cNvSpPr txBox="1"/>
            <p:nvPr/>
          </p:nvSpPr>
          <p:spPr>
            <a:xfrm>
              <a:off x="-43541" y="3708917"/>
              <a:ext cx="20675700" cy="6973800"/>
            </a:xfrm>
            <a:prstGeom prst="rect">
              <a:avLst/>
            </a:prstGeom>
            <a:noFill/>
            <a:ln>
              <a:noFill/>
            </a:ln>
          </p:spPr>
          <p:txBody>
            <a:bodyPr spcFirstLastPara="1" wrap="square" lIns="0" tIns="0" rIns="0" bIns="0" anchor="t" anchorCtr="0">
              <a:spAutoFit/>
            </a:bodyPr>
            <a:lstStyle/>
            <a:p>
              <a:pPr marL="457200" marR="0" lvl="0" indent="0" algn="l" rtl="0">
                <a:lnSpc>
                  <a:spcPct val="112045"/>
                </a:lnSpc>
                <a:spcBef>
                  <a:spcPts val="0"/>
                </a:spcBef>
                <a:spcAft>
                  <a:spcPts val="0"/>
                </a:spcAft>
                <a:buNone/>
              </a:pPr>
              <a:endParaRPr sz="4400" b="0" i="0" u="none" strike="noStrike" cap="none">
                <a:solidFill>
                  <a:srgbClr val="222222"/>
                </a:solidFill>
                <a:latin typeface="Avenir"/>
                <a:ea typeface="Avenir"/>
                <a:cs typeface="Avenir"/>
                <a:sym typeface="Avenir"/>
              </a:endParaRPr>
            </a:p>
            <a:p>
              <a:pPr marL="457200" marR="0" lvl="0" indent="0" algn="l" rtl="0">
                <a:lnSpc>
                  <a:spcPct val="112045"/>
                </a:lnSpc>
                <a:spcBef>
                  <a:spcPts val="0"/>
                </a:spcBef>
                <a:spcAft>
                  <a:spcPts val="0"/>
                </a:spcAft>
                <a:buNone/>
              </a:pPr>
              <a:r>
                <a:rPr lang="en-GB" sz="4400">
                  <a:solidFill>
                    <a:srgbClr val="222222"/>
                  </a:solidFill>
                  <a:latin typeface="Avenir"/>
                  <a:ea typeface="Avenir"/>
                  <a:cs typeface="Avenir"/>
                  <a:sym typeface="Avenir"/>
                </a:rPr>
                <a:t>Vårt varför! </a:t>
              </a:r>
              <a:endParaRPr sz="4400">
                <a:solidFill>
                  <a:srgbClr val="222222"/>
                </a:solidFill>
                <a:latin typeface="Avenir"/>
                <a:ea typeface="Avenir"/>
                <a:cs typeface="Avenir"/>
                <a:sym typeface="Avenir"/>
              </a:endParaRPr>
            </a:p>
            <a:p>
              <a:pPr marL="457200" marR="0" lvl="0" indent="0" algn="l" rtl="0">
                <a:lnSpc>
                  <a:spcPct val="112045"/>
                </a:lnSpc>
                <a:spcBef>
                  <a:spcPts val="0"/>
                </a:spcBef>
                <a:spcAft>
                  <a:spcPts val="0"/>
                </a:spcAft>
                <a:buNone/>
              </a:pPr>
              <a:r>
                <a:rPr lang="en-GB" sz="4400">
                  <a:solidFill>
                    <a:srgbClr val="222222"/>
                  </a:solidFill>
                  <a:latin typeface="Avenir"/>
                  <a:ea typeface="Avenir"/>
                  <a:cs typeface="Avenir"/>
                  <a:sym typeface="Avenir"/>
                </a:rPr>
                <a:t>Sakta ner, bli mer medvetna och mer närvarande</a:t>
              </a:r>
              <a:endParaRPr sz="4400">
                <a:solidFill>
                  <a:srgbClr val="222222"/>
                </a:solidFill>
                <a:latin typeface="Avenir"/>
                <a:ea typeface="Avenir"/>
                <a:cs typeface="Avenir"/>
                <a:sym typeface="Avenir"/>
              </a:endParaRPr>
            </a:p>
            <a:p>
              <a:pPr marL="457200" marR="0" lvl="0" indent="0" algn="l" rtl="0">
                <a:lnSpc>
                  <a:spcPct val="112045"/>
                </a:lnSpc>
                <a:spcBef>
                  <a:spcPts val="0"/>
                </a:spcBef>
                <a:spcAft>
                  <a:spcPts val="0"/>
                </a:spcAft>
                <a:buNone/>
              </a:pPr>
              <a:r>
                <a:rPr lang="en-GB" sz="4400">
                  <a:solidFill>
                    <a:srgbClr val="222222"/>
                  </a:solidFill>
                  <a:latin typeface="Avenir"/>
                  <a:ea typeface="Avenir"/>
                  <a:cs typeface="Avenir"/>
                  <a:sym typeface="Avenir"/>
                </a:rPr>
                <a:t>Minska stress och prestation</a:t>
              </a:r>
              <a:endParaRPr sz="4400">
                <a:solidFill>
                  <a:srgbClr val="222222"/>
                </a:solidFill>
                <a:latin typeface="Avenir"/>
                <a:ea typeface="Avenir"/>
                <a:cs typeface="Avenir"/>
                <a:sym typeface="Avenir"/>
              </a:endParaRPr>
            </a:p>
            <a:p>
              <a:pPr marL="457200" marR="0" lvl="0" indent="0" algn="l" rtl="0">
                <a:lnSpc>
                  <a:spcPct val="112045"/>
                </a:lnSpc>
                <a:spcBef>
                  <a:spcPts val="0"/>
                </a:spcBef>
                <a:spcAft>
                  <a:spcPts val="0"/>
                </a:spcAft>
                <a:buNone/>
              </a:pPr>
              <a:r>
                <a:rPr lang="en-GB" sz="4400">
                  <a:solidFill>
                    <a:srgbClr val="222222"/>
                  </a:solidFill>
                  <a:latin typeface="Avenir"/>
                  <a:ea typeface="Avenir"/>
                  <a:cs typeface="Avenir"/>
                  <a:sym typeface="Avenir"/>
                </a:rPr>
                <a:t>Nervsystemet - sympatiska och parasympatiska</a:t>
              </a:r>
              <a:endParaRPr sz="4400">
                <a:solidFill>
                  <a:srgbClr val="222222"/>
                </a:solidFill>
                <a:latin typeface="Avenir"/>
                <a:ea typeface="Avenir"/>
                <a:cs typeface="Avenir"/>
                <a:sym typeface="Avenir"/>
              </a:endParaRPr>
            </a:p>
            <a:p>
              <a:pPr marL="4114800" marR="0" lvl="0" indent="0" algn="l" rtl="0">
                <a:lnSpc>
                  <a:spcPct val="112045"/>
                </a:lnSpc>
                <a:spcBef>
                  <a:spcPts val="0"/>
                </a:spcBef>
                <a:spcAft>
                  <a:spcPts val="0"/>
                </a:spcAft>
                <a:buNone/>
              </a:pPr>
              <a:r>
                <a:rPr lang="en-GB" sz="4400">
                  <a:solidFill>
                    <a:srgbClr val="222222"/>
                  </a:solidFill>
                  <a:latin typeface="Avenir"/>
                  <a:ea typeface="Avenir"/>
                  <a:cs typeface="Avenir"/>
                  <a:sym typeface="Avenir"/>
                </a:rPr>
                <a:t>  lugn och ro eller fly/fäkta </a:t>
              </a:r>
              <a:endParaRPr sz="4400">
                <a:solidFill>
                  <a:srgbClr val="222222"/>
                </a:solidFill>
                <a:latin typeface="Avenir"/>
                <a:ea typeface="Avenir"/>
                <a:cs typeface="Avenir"/>
                <a:sym typeface="Avenir"/>
              </a:endParaRPr>
            </a:p>
            <a:p>
              <a:pPr marL="457200" marR="0" lvl="0" indent="0" algn="l" rtl="0">
                <a:lnSpc>
                  <a:spcPct val="112045"/>
                </a:lnSpc>
                <a:spcBef>
                  <a:spcPts val="0"/>
                </a:spcBef>
                <a:spcAft>
                  <a:spcPts val="0"/>
                </a:spcAft>
                <a:buNone/>
              </a:pPr>
              <a:r>
                <a:rPr lang="en-GB" sz="4400">
                  <a:solidFill>
                    <a:srgbClr val="222222"/>
                  </a:solidFill>
                  <a:latin typeface="Avenir"/>
                  <a:ea typeface="Avenir"/>
                  <a:cs typeface="Avenir"/>
                  <a:sym typeface="Avenir"/>
                </a:rPr>
                <a:t> </a:t>
              </a:r>
              <a:endParaRPr sz="4400" b="0" i="0" u="none" strike="noStrike" cap="none">
                <a:solidFill>
                  <a:srgbClr val="222222"/>
                </a:solidFill>
                <a:latin typeface="Avenir"/>
                <a:ea typeface="Avenir"/>
                <a:cs typeface="Avenir"/>
                <a:sym typeface="Avenir"/>
              </a:endParaRPr>
            </a:p>
          </p:txBody>
        </p:sp>
        <p:sp>
          <p:nvSpPr>
            <p:cNvPr id="163" name="Google Shape;163;g3047015cbf2_0_12"/>
            <p:cNvSpPr/>
            <p:nvPr/>
          </p:nvSpPr>
          <p:spPr>
            <a:xfrm>
              <a:off x="-43541" y="3395818"/>
              <a:ext cx="9741000" cy="110100"/>
            </a:xfrm>
            <a:prstGeom prst="rect">
              <a:avLst/>
            </a:prstGeom>
            <a:solidFill>
              <a:srgbClr val="0070C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64" name="Google Shape;164;g3047015cbf2_0_12"/>
            <p:cNvPicPr preferRelativeResize="0"/>
            <p:nvPr/>
          </p:nvPicPr>
          <p:blipFill rotWithShape="1">
            <a:blip r:embed="rId4">
              <a:alphaModFix/>
            </a:blip>
            <a:srcRect/>
            <a:stretch/>
          </p:blipFill>
          <p:spPr>
            <a:xfrm>
              <a:off x="14588597" y="-1582580"/>
              <a:ext cx="794805" cy="794805"/>
            </a:xfrm>
            <a:prstGeom prst="rect">
              <a:avLst/>
            </a:prstGeom>
            <a:noFill/>
            <a:ln>
              <a:noFill/>
            </a:ln>
          </p:spPr>
        </p:pic>
      </p:grpSp>
      <p:pic>
        <p:nvPicPr>
          <p:cNvPr id="165" name="Google Shape;165;g3047015cbf2_0_12"/>
          <p:cNvPicPr preferRelativeResize="0"/>
          <p:nvPr/>
        </p:nvPicPr>
        <p:blipFill rotWithShape="1">
          <a:blip r:embed="rId5">
            <a:alphaModFix/>
          </a:blip>
          <a:srcRect/>
          <a:stretch/>
        </p:blipFill>
        <p:spPr>
          <a:xfrm>
            <a:off x="8248300" y="1460088"/>
            <a:ext cx="3081574" cy="185261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pic>
        <p:nvPicPr>
          <p:cNvPr id="170" name="Google Shape;170;p5"/>
          <p:cNvPicPr preferRelativeResize="0"/>
          <p:nvPr/>
        </p:nvPicPr>
        <p:blipFill rotWithShape="1">
          <a:blip r:embed="rId3">
            <a:alphaModFix/>
          </a:blip>
          <a:srcRect/>
          <a:stretch/>
        </p:blipFill>
        <p:spPr>
          <a:xfrm rot="4890823">
            <a:off x="13964454" y="-4911695"/>
            <a:ext cx="14743631" cy="14596195"/>
          </a:xfrm>
          <a:prstGeom prst="rect">
            <a:avLst/>
          </a:prstGeom>
          <a:noFill/>
          <a:ln>
            <a:noFill/>
          </a:ln>
        </p:spPr>
      </p:pic>
      <p:grpSp>
        <p:nvGrpSpPr>
          <p:cNvPr id="171" name="Google Shape;171;p5"/>
          <p:cNvGrpSpPr/>
          <p:nvPr/>
        </p:nvGrpSpPr>
        <p:grpSpPr>
          <a:xfrm>
            <a:off x="1203959" y="-354675"/>
            <a:ext cx="13920430" cy="2755184"/>
            <a:chOff x="-18473" y="-1582580"/>
            <a:chExt cx="18560573" cy="3673578"/>
          </a:xfrm>
        </p:grpSpPr>
        <p:sp>
          <p:nvSpPr>
            <p:cNvPr id="172" name="Google Shape;172;p5"/>
            <p:cNvSpPr txBox="1"/>
            <p:nvPr/>
          </p:nvSpPr>
          <p:spPr>
            <a:xfrm>
              <a:off x="0" y="57150"/>
              <a:ext cx="18542100" cy="1641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rgbClr val="000000"/>
                </a:buClr>
                <a:buSzPts val="8000"/>
                <a:buFont typeface="Arial"/>
                <a:buNone/>
              </a:pPr>
              <a:r>
                <a:rPr lang="en-GB" sz="8000" b="1">
                  <a:solidFill>
                    <a:srgbClr val="002060"/>
                  </a:solidFill>
                  <a:latin typeface="Avenir"/>
                  <a:ea typeface="Avenir"/>
                  <a:cs typeface="Avenir"/>
                  <a:sym typeface="Avenir"/>
                </a:rPr>
                <a:t>Hippocampus project</a:t>
              </a:r>
              <a:endParaRPr sz="1400" b="0" i="0" u="none" strike="noStrike" cap="none">
                <a:solidFill>
                  <a:srgbClr val="000000"/>
                </a:solidFill>
                <a:latin typeface="Arial"/>
                <a:ea typeface="Arial"/>
                <a:cs typeface="Arial"/>
                <a:sym typeface="Arial"/>
              </a:endParaRPr>
            </a:p>
          </p:txBody>
        </p:sp>
        <p:sp>
          <p:nvSpPr>
            <p:cNvPr id="173" name="Google Shape;173;p5"/>
            <p:cNvSpPr/>
            <p:nvPr/>
          </p:nvSpPr>
          <p:spPr>
            <a:xfrm>
              <a:off x="-18473" y="1980931"/>
              <a:ext cx="9741071" cy="110067"/>
            </a:xfrm>
            <a:prstGeom prst="rect">
              <a:avLst/>
            </a:prstGeom>
            <a:solidFill>
              <a:srgbClr val="0070C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74" name="Google Shape;174;p5"/>
            <p:cNvPicPr preferRelativeResize="0"/>
            <p:nvPr/>
          </p:nvPicPr>
          <p:blipFill rotWithShape="1">
            <a:blip r:embed="rId4">
              <a:alphaModFix/>
            </a:blip>
            <a:srcRect/>
            <a:stretch/>
          </p:blipFill>
          <p:spPr>
            <a:xfrm>
              <a:off x="14588597" y="-1582580"/>
              <a:ext cx="794805" cy="794805"/>
            </a:xfrm>
            <a:prstGeom prst="rect">
              <a:avLst/>
            </a:prstGeom>
            <a:noFill/>
            <a:ln>
              <a:noFill/>
            </a:ln>
          </p:spPr>
        </p:pic>
      </p:grpSp>
      <p:sp>
        <p:nvSpPr>
          <p:cNvPr id="175" name="Google Shape;175;p5"/>
          <p:cNvSpPr txBox="1"/>
          <p:nvPr/>
        </p:nvSpPr>
        <p:spPr>
          <a:xfrm>
            <a:off x="990600" y="2781300"/>
            <a:ext cx="16002000" cy="14778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3200"/>
              <a:buFont typeface="Arial"/>
              <a:buNone/>
            </a:pPr>
            <a:endParaRPr sz="3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r>
              <a:rPr lang="en-GB" sz="3200" u="sng">
                <a:solidFill>
                  <a:schemeClr val="hlink"/>
                </a:solidFill>
                <a:latin typeface="Calibri"/>
                <a:ea typeface="Calibri"/>
                <a:cs typeface="Calibri"/>
                <a:sym typeface="Calibri"/>
                <a:hlinkClick r:id="rId5"/>
              </a:rPr>
              <a:t>https://teenyoga.com/our-impact/research/our-research-initiatives/#hippocampus</a:t>
            </a:r>
            <a:endParaRPr sz="3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endParaRPr sz="3200">
              <a:solidFill>
                <a:schemeClr val="dk1"/>
              </a:solidFill>
              <a:latin typeface="Calibri"/>
              <a:ea typeface="Calibri"/>
              <a:cs typeface="Calibri"/>
              <a:sym typeface="Calibri"/>
            </a:endParaRPr>
          </a:p>
        </p:txBody>
      </p:sp>
      <p:sp>
        <p:nvSpPr>
          <p:cNvPr id="176" name="Google Shape;176;p5"/>
          <p:cNvSpPr txBox="1"/>
          <p:nvPr/>
        </p:nvSpPr>
        <p:spPr>
          <a:xfrm>
            <a:off x="1741925" y="4804950"/>
            <a:ext cx="12370200" cy="4125000"/>
          </a:xfrm>
          <a:prstGeom prst="rect">
            <a:avLst/>
          </a:prstGeom>
          <a:noFill/>
          <a:ln>
            <a:noFill/>
          </a:ln>
        </p:spPr>
        <p:txBody>
          <a:bodyPr spcFirstLastPara="1" wrap="square" lIns="91425" tIns="91425" rIns="91425" bIns="91425" anchor="t" anchorCtr="0">
            <a:spAutoFit/>
          </a:bodyPr>
          <a:lstStyle/>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Ett yogaprojekt utfört i skolor 2017-2019 i fem länder</a:t>
            </a:r>
            <a:endParaRPr sz="3200">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b="1">
                <a:solidFill>
                  <a:schemeClr val="dk1"/>
                </a:solidFill>
                <a:latin typeface="Calibri"/>
                <a:ea typeface="Calibri"/>
                <a:cs typeface="Calibri"/>
                <a:sym typeface="Calibri"/>
              </a:rPr>
              <a:t>Resultat: </a:t>
            </a:r>
            <a:endParaRPr sz="3200" b="1">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Bättre sömnvanor</a:t>
            </a:r>
            <a:endParaRPr sz="3200">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Mindre stress och lugnare miljö i skolan</a:t>
            </a:r>
            <a:endParaRPr sz="3200">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Mer fokus</a:t>
            </a:r>
            <a:endParaRPr sz="3200">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Ökad kunskapsnivå</a:t>
            </a:r>
            <a:endParaRPr sz="3200">
              <a:solidFill>
                <a:schemeClr val="dk1"/>
              </a:solidFill>
              <a:latin typeface="Calibri"/>
              <a:ea typeface="Calibri"/>
              <a:cs typeface="Calibri"/>
              <a:sym typeface="Calibri"/>
            </a:endParaRPr>
          </a:p>
          <a:p>
            <a:pPr marL="0" lvl="0" indent="0" algn="l" rtl="0">
              <a:spcBef>
                <a:spcPts val="0"/>
              </a:spcBef>
              <a:spcAft>
                <a:spcPts val="0"/>
              </a:spcAft>
              <a:buNone/>
            </a:pPr>
            <a:endParaRPr sz="3200">
              <a:solidFill>
                <a:schemeClr val="dk1"/>
              </a:solidFill>
              <a:latin typeface="Calibri"/>
              <a:ea typeface="Calibri"/>
              <a:cs typeface="Calibri"/>
              <a:sym typeface="Calibri"/>
            </a:endParaRPr>
          </a:p>
          <a:p>
            <a:pPr marL="457200" lvl="0" indent="0" algn="l" rtl="0">
              <a:spcBef>
                <a:spcPts val="0"/>
              </a:spcBef>
              <a:spcAft>
                <a:spcPts val="0"/>
              </a:spcAft>
              <a:buNone/>
            </a:pPr>
            <a:endParaRPr sz="3200">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g31bf999cf6b_0_0"/>
          <p:cNvPicPr preferRelativeResize="0"/>
          <p:nvPr/>
        </p:nvPicPr>
        <p:blipFill rotWithShape="1">
          <a:blip r:embed="rId3">
            <a:alphaModFix/>
          </a:blip>
          <a:srcRect/>
          <a:stretch/>
        </p:blipFill>
        <p:spPr>
          <a:xfrm rot="4890823">
            <a:off x="13964454" y="-4911696"/>
            <a:ext cx="14743629" cy="14596197"/>
          </a:xfrm>
          <a:prstGeom prst="rect">
            <a:avLst/>
          </a:prstGeom>
          <a:noFill/>
          <a:ln>
            <a:noFill/>
          </a:ln>
        </p:spPr>
      </p:pic>
      <p:grpSp>
        <p:nvGrpSpPr>
          <p:cNvPr id="182" name="Google Shape;182;g31bf999cf6b_0_0"/>
          <p:cNvGrpSpPr/>
          <p:nvPr/>
        </p:nvGrpSpPr>
        <p:grpSpPr>
          <a:xfrm>
            <a:off x="1203959" y="-354675"/>
            <a:ext cx="13920430" cy="2755208"/>
            <a:chOff x="-18473" y="-1582580"/>
            <a:chExt cx="18560573" cy="3673611"/>
          </a:xfrm>
        </p:grpSpPr>
        <p:sp>
          <p:nvSpPr>
            <p:cNvPr id="183" name="Google Shape;183;g31bf999cf6b_0_0"/>
            <p:cNvSpPr txBox="1"/>
            <p:nvPr/>
          </p:nvSpPr>
          <p:spPr>
            <a:xfrm>
              <a:off x="0" y="57150"/>
              <a:ext cx="18542100" cy="1641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rgbClr val="000000"/>
                </a:buClr>
                <a:buSzPts val="8000"/>
                <a:buFont typeface="Arial"/>
                <a:buNone/>
              </a:pPr>
              <a:r>
                <a:rPr lang="en-GB" sz="8000" b="1">
                  <a:solidFill>
                    <a:srgbClr val="002060"/>
                  </a:solidFill>
                  <a:latin typeface="Avenir"/>
                  <a:ea typeface="Avenir"/>
                  <a:cs typeface="Avenir"/>
                  <a:sym typeface="Avenir"/>
                </a:rPr>
                <a:t>Hippocampus project</a:t>
              </a:r>
              <a:endParaRPr sz="1400" b="0" i="0" u="none" strike="noStrike" cap="none">
                <a:solidFill>
                  <a:srgbClr val="000000"/>
                </a:solidFill>
                <a:latin typeface="Arial"/>
                <a:ea typeface="Arial"/>
                <a:cs typeface="Arial"/>
                <a:sym typeface="Arial"/>
              </a:endParaRPr>
            </a:p>
          </p:txBody>
        </p:sp>
        <p:sp>
          <p:nvSpPr>
            <p:cNvPr id="184" name="Google Shape;184;g31bf999cf6b_0_0"/>
            <p:cNvSpPr/>
            <p:nvPr/>
          </p:nvSpPr>
          <p:spPr>
            <a:xfrm>
              <a:off x="-18473" y="1980931"/>
              <a:ext cx="9741000" cy="110100"/>
            </a:xfrm>
            <a:prstGeom prst="rect">
              <a:avLst/>
            </a:prstGeom>
            <a:solidFill>
              <a:srgbClr val="0070C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85" name="Google Shape;185;g31bf999cf6b_0_0"/>
            <p:cNvPicPr preferRelativeResize="0"/>
            <p:nvPr/>
          </p:nvPicPr>
          <p:blipFill rotWithShape="1">
            <a:blip r:embed="rId4">
              <a:alphaModFix/>
            </a:blip>
            <a:srcRect/>
            <a:stretch/>
          </p:blipFill>
          <p:spPr>
            <a:xfrm>
              <a:off x="14588597" y="-1582580"/>
              <a:ext cx="794805" cy="794805"/>
            </a:xfrm>
            <a:prstGeom prst="rect">
              <a:avLst/>
            </a:prstGeom>
            <a:noFill/>
            <a:ln>
              <a:noFill/>
            </a:ln>
          </p:spPr>
        </p:pic>
      </p:grpSp>
      <p:sp>
        <p:nvSpPr>
          <p:cNvPr id="186" name="Google Shape;186;g31bf999cf6b_0_0"/>
          <p:cNvSpPr txBox="1"/>
          <p:nvPr/>
        </p:nvSpPr>
        <p:spPr>
          <a:xfrm>
            <a:off x="990600" y="2781300"/>
            <a:ext cx="16002000" cy="14778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3200"/>
              <a:buFont typeface="Arial"/>
              <a:buNone/>
            </a:pPr>
            <a:endParaRPr sz="3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r>
              <a:rPr lang="en-GB" sz="3200" u="sng">
                <a:solidFill>
                  <a:schemeClr val="hlink"/>
                </a:solidFill>
                <a:latin typeface="Calibri"/>
                <a:ea typeface="Calibri"/>
                <a:cs typeface="Calibri"/>
                <a:sym typeface="Calibri"/>
                <a:hlinkClick r:id="rId5"/>
              </a:rPr>
              <a:t>https://teenyoga.com/our-impact/research/our-research-initiatives/#hippocampus</a:t>
            </a:r>
            <a:endParaRPr sz="3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endParaRPr sz="3200">
              <a:solidFill>
                <a:schemeClr val="dk1"/>
              </a:solidFill>
              <a:latin typeface="Calibri"/>
              <a:ea typeface="Calibri"/>
              <a:cs typeface="Calibri"/>
              <a:sym typeface="Calibri"/>
            </a:endParaRPr>
          </a:p>
        </p:txBody>
      </p:sp>
      <p:sp>
        <p:nvSpPr>
          <p:cNvPr id="187" name="Google Shape;187;g31bf999cf6b_0_0"/>
          <p:cNvSpPr txBox="1"/>
          <p:nvPr/>
        </p:nvSpPr>
        <p:spPr>
          <a:xfrm>
            <a:off x="1741925" y="4804950"/>
            <a:ext cx="12370200" cy="4125000"/>
          </a:xfrm>
          <a:prstGeom prst="rect">
            <a:avLst/>
          </a:prstGeom>
          <a:noFill/>
          <a:ln>
            <a:noFill/>
          </a:ln>
        </p:spPr>
        <p:txBody>
          <a:bodyPr spcFirstLastPara="1" wrap="square" lIns="91425" tIns="91425" rIns="91425" bIns="91425" anchor="t" anchorCtr="0">
            <a:spAutoFit/>
          </a:bodyPr>
          <a:lstStyle/>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Ett yogaprojekt utfört i skolor 2017-2019 i fem länder</a:t>
            </a:r>
            <a:endParaRPr sz="3200">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b="1">
                <a:solidFill>
                  <a:schemeClr val="dk1"/>
                </a:solidFill>
                <a:latin typeface="Calibri"/>
                <a:ea typeface="Calibri"/>
                <a:cs typeface="Calibri"/>
                <a:sym typeface="Calibri"/>
              </a:rPr>
              <a:t>Resultat: </a:t>
            </a:r>
            <a:endParaRPr sz="3200" b="1">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Bättre sömnvanor</a:t>
            </a:r>
            <a:endParaRPr sz="3200">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Mindre stress och lugnare miljö i skolan</a:t>
            </a:r>
            <a:endParaRPr sz="3200">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Mer fokus</a:t>
            </a:r>
            <a:endParaRPr sz="3200">
              <a:solidFill>
                <a:schemeClr val="dk1"/>
              </a:solidFill>
              <a:latin typeface="Calibri"/>
              <a:ea typeface="Calibri"/>
              <a:cs typeface="Calibri"/>
              <a:sym typeface="Calibri"/>
            </a:endParaRPr>
          </a:p>
          <a:p>
            <a:pPr marL="457200" lvl="0" indent="-431800" algn="l" rtl="0">
              <a:spcBef>
                <a:spcPts val="0"/>
              </a:spcBef>
              <a:spcAft>
                <a:spcPts val="0"/>
              </a:spcAft>
              <a:buClr>
                <a:schemeClr val="dk1"/>
              </a:buClr>
              <a:buSzPts val="3200"/>
              <a:buFont typeface="Calibri"/>
              <a:buChar char="-"/>
            </a:pPr>
            <a:r>
              <a:rPr lang="en-GB" sz="3200">
                <a:solidFill>
                  <a:schemeClr val="dk1"/>
                </a:solidFill>
                <a:latin typeface="Calibri"/>
                <a:ea typeface="Calibri"/>
                <a:cs typeface="Calibri"/>
                <a:sym typeface="Calibri"/>
              </a:rPr>
              <a:t>Ökad kunskapsnivå</a:t>
            </a:r>
            <a:endParaRPr sz="3200">
              <a:solidFill>
                <a:schemeClr val="dk1"/>
              </a:solidFill>
              <a:latin typeface="Calibri"/>
              <a:ea typeface="Calibri"/>
              <a:cs typeface="Calibri"/>
              <a:sym typeface="Calibri"/>
            </a:endParaRPr>
          </a:p>
          <a:p>
            <a:pPr marL="0" lvl="0" indent="0" algn="l" rtl="0">
              <a:spcBef>
                <a:spcPts val="0"/>
              </a:spcBef>
              <a:spcAft>
                <a:spcPts val="0"/>
              </a:spcAft>
              <a:buNone/>
            </a:pPr>
            <a:endParaRPr sz="3200">
              <a:solidFill>
                <a:schemeClr val="dk1"/>
              </a:solidFill>
              <a:latin typeface="Calibri"/>
              <a:ea typeface="Calibri"/>
              <a:cs typeface="Calibri"/>
              <a:sym typeface="Calibri"/>
            </a:endParaRPr>
          </a:p>
          <a:p>
            <a:pPr marL="457200" lvl="0" indent="0" algn="l" rtl="0">
              <a:spcBef>
                <a:spcPts val="0"/>
              </a:spcBef>
              <a:spcAft>
                <a:spcPts val="0"/>
              </a:spcAft>
              <a:buNone/>
            </a:pPr>
            <a:endParaRPr sz="32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pic>
        <p:nvPicPr>
          <p:cNvPr id="192" name="Google Shape;192;g3047015cbf2_0_0"/>
          <p:cNvPicPr preferRelativeResize="0"/>
          <p:nvPr/>
        </p:nvPicPr>
        <p:blipFill rotWithShape="1">
          <a:blip r:embed="rId3">
            <a:alphaModFix/>
          </a:blip>
          <a:srcRect/>
          <a:stretch/>
        </p:blipFill>
        <p:spPr>
          <a:xfrm rot="4890823">
            <a:off x="13964454" y="-4911696"/>
            <a:ext cx="14743629" cy="14596197"/>
          </a:xfrm>
          <a:prstGeom prst="rect">
            <a:avLst/>
          </a:prstGeom>
          <a:noFill/>
          <a:ln>
            <a:noFill/>
          </a:ln>
        </p:spPr>
      </p:pic>
      <p:grpSp>
        <p:nvGrpSpPr>
          <p:cNvPr id="193" name="Google Shape;193;g3047015cbf2_0_0"/>
          <p:cNvGrpSpPr/>
          <p:nvPr/>
        </p:nvGrpSpPr>
        <p:grpSpPr>
          <a:xfrm>
            <a:off x="1246909" y="-419100"/>
            <a:ext cx="13920430" cy="2755208"/>
            <a:chOff x="-18473" y="-1582580"/>
            <a:chExt cx="18560573" cy="3673611"/>
          </a:xfrm>
        </p:grpSpPr>
        <p:sp>
          <p:nvSpPr>
            <p:cNvPr id="194" name="Google Shape;194;g3047015cbf2_0_0"/>
            <p:cNvSpPr txBox="1"/>
            <p:nvPr/>
          </p:nvSpPr>
          <p:spPr>
            <a:xfrm>
              <a:off x="0" y="57150"/>
              <a:ext cx="18542100" cy="1641900"/>
            </a:xfrm>
            <a:prstGeom prst="rect">
              <a:avLst/>
            </a:prstGeom>
            <a:noFill/>
            <a:ln>
              <a:noFill/>
            </a:ln>
          </p:spPr>
          <p:txBody>
            <a:bodyPr spcFirstLastPara="1" wrap="square" lIns="0" tIns="0" rIns="0" bIns="0" anchor="t" anchorCtr="0">
              <a:spAutoFit/>
            </a:bodyPr>
            <a:lstStyle/>
            <a:p>
              <a:pPr marL="0" marR="0" lvl="0" indent="0" algn="l" rtl="0">
                <a:lnSpc>
                  <a:spcPct val="110000"/>
                </a:lnSpc>
                <a:spcBef>
                  <a:spcPts val="0"/>
                </a:spcBef>
                <a:spcAft>
                  <a:spcPts val="0"/>
                </a:spcAft>
                <a:buClr>
                  <a:srgbClr val="000000"/>
                </a:buClr>
                <a:buSzPts val="8000"/>
                <a:buFont typeface="Arial"/>
                <a:buNone/>
              </a:pPr>
              <a:r>
                <a:rPr lang="en-GB" sz="8000" b="1">
                  <a:solidFill>
                    <a:srgbClr val="002060"/>
                  </a:solidFill>
                  <a:latin typeface="Avenir"/>
                  <a:ea typeface="Avenir"/>
                  <a:cs typeface="Avenir"/>
                  <a:sym typeface="Avenir"/>
                </a:rPr>
                <a:t>Kontakt</a:t>
              </a:r>
              <a:endParaRPr sz="1400" b="0" i="0" u="none" strike="noStrike" cap="none">
                <a:solidFill>
                  <a:srgbClr val="000000"/>
                </a:solidFill>
                <a:latin typeface="Arial"/>
                <a:ea typeface="Arial"/>
                <a:cs typeface="Arial"/>
                <a:sym typeface="Arial"/>
              </a:endParaRPr>
            </a:p>
          </p:txBody>
        </p:sp>
        <p:sp>
          <p:nvSpPr>
            <p:cNvPr id="195" name="Google Shape;195;g3047015cbf2_0_0"/>
            <p:cNvSpPr/>
            <p:nvPr/>
          </p:nvSpPr>
          <p:spPr>
            <a:xfrm>
              <a:off x="-18473" y="1980931"/>
              <a:ext cx="9741000" cy="110100"/>
            </a:xfrm>
            <a:prstGeom prst="rect">
              <a:avLst/>
            </a:prstGeom>
            <a:solidFill>
              <a:srgbClr val="0070C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96" name="Google Shape;196;g3047015cbf2_0_0"/>
            <p:cNvPicPr preferRelativeResize="0"/>
            <p:nvPr/>
          </p:nvPicPr>
          <p:blipFill rotWithShape="1">
            <a:blip r:embed="rId4">
              <a:alphaModFix/>
            </a:blip>
            <a:srcRect/>
            <a:stretch/>
          </p:blipFill>
          <p:spPr>
            <a:xfrm>
              <a:off x="14588597" y="-1582580"/>
              <a:ext cx="794805" cy="794805"/>
            </a:xfrm>
            <a:prstGeom prst="rect">
              <a:avLst/>
            </a:prstGeom>
            <a:noFill/>
            <a:ln>
              <a:noFill/>
            </a:ln>
          </p:spPr>
        </p:pic>
      </p:grpSp>
      <p:sp>
        <p:nvSpPr>
          <p:cNvPr id="197" name="Google Shape;197;g3047015cbf2_0_0"/>
          <p:cNvSpPr txBox="1"/>
          <p:nvPr/>
        </p:nvSpPr>
        <p:spPr>
          <a:xfrm>
            <a:off x="990600" y="2781300"/>
            <a:ext cx="16002000" cy="39405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GB" sz="3200" b="1">
                <a:solidFill>
                  <a:schemeClr val="dk1"/>
                </a:solidFill>
                <a:uFill>
                  <a:noFill/>
                </a:uFill>
                <a:latin typeface="Calibri"/>
                <a:ea typeface="Calibri"/>
                <a:cs typeface="Calibri"/>
                <a:sym typeface="Calibri"/>
                <a:hlinkClick r:id="rId5">
                  <a:extLst>
                    <a:ext uri="{A12FA001-AC4F-418D-AE19-62706E023703}">
                      <ahyp:hlinkClr xmlns:ahyp="http://schemas.microsoft.com/office/drawing/2018/hyperlinkcolor" val="tx"/>
                    </a:ext>
                  </a:extLst>
                </a:hlinkClick>
              </a:rPr>
              <a:t>youngsoulskarlskrona@gmail.com</a:t>
            </a:r>
            <a:endParaRPr sz="32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endParaRPr sz="32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r>
              <a:rPr lang="en-GB" sz="3200" b="1" u="sng">
                <a:solidFill>
                  <a:schemeClr val="hlink"/>
                </a:solidFill>
                <a:highlight>
                  <a:schemeClr val="lt1"/>
                </a:highlight>
                <a:latin typeface="Calibri"/>
                <a:ea typeface="Calibri"/>
                <a:cs typeface="Calibri"/>
                <a:sym typeface="Calibri"/>
                <a:hlinkClick r:id="rId6"/>
              </a:rPr>
              <a:t>www.youngsouls.se</a:t>
            </a:r>
            <a:endParaRPr sz="3200" b="1">
              <a:solidFill>
                <a:schemeClr val="dk1"/>
              </a:solidFill>
              <a:highlight>
                <a:schemeClr val="lt1"/>
              </a:highlight>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endParaRPr sz="32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r>
              <a:rPr lang="en-GB" sz="3200" b="1" u="sng">
                <a:solidFill>
                  <a:schemeClr val="hlink"/>
                </a:solidFill>
                <a:latin typeface="Calibri"/>
                <a:ea typeface="Calibri"/>
                <a:cs typeface="Calibri"/>
                <a:sym typeface="Calibri"/>
                <a:hlinkClick r:id="rId7"/>
              </a:rPr>
              <a:t>READY Project facebook</a:t>
            </a:r>
            <a:endParaRPr sz="32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endParaRPr sz="32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endParaRPr sz="32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200"/>
              <a:buFont typeface="Arial"/>
              <a:buNone/>
            </a:pPr>
            <a:endParaRPr sz="3200" b="0" i="0" u="none" strike="noStrike" cap="none">
              <a:solidFill>
                <a:schemeClr val="dk1"/>
              </a:solidFill>
              <a:latin typeface="Calibri"/>
              <a:ea typeface="Calibri"/>
              <a:cs typeface="Calibri"/>
              <a:sym typeface="Calibri"/>
            </a:endParaRPr>
          </a:p>
        </p:txBody>
      </p:sp>
      <p:pic>
        <p:nvPicPr>
          <p:cNvPr id="198" name="Google Shape;198;g3047015cbf2_0_0"/>
          <p:cNvPicPr preferRelativeResize="0"/>
          <p:nvPr/>
        </p:nvPicPr>
        <p:blipFill>
          <a:blip r:embed="rId8">
            <a:alphaModFix/>
          </a:blip>
          <a:stretch>
            <a:fillRect/>
          </a:stretch>
        </p:blipFill>
        <p:spPr>
          <a:xfrm>
            <a:off x="1892275" y="5547550"/>
            <a:ext cx="1905000" cy="19050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684</Words>
  <Application>Microsoft Office PowerPoint</Application>
  <PresentationFormat>Custom</PresentationFormat>
  <Paragraphs>106</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Avenir</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Emma Wheatley</dc:creator>
  <cp:lastModifiedBy>Paul Butler</cp:lastModifiedBy>
  <cp:revision>1</cp:revision>
  <dcterms:created xsi:type="dcterms:W3CDTF">2006-08-16T00:00:00Z</dcterms:created>
  <dcterms:modified xsi:type="dcterms:W3CDTF">2026-01-30T11:59:43Z</dcterms:modified>
</cp:coreProperties>
</file>