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79" r:id="rId4"/>
    <p:sldId id="461" r:id="rId5"/>
    <p:sldId id="462" r:id="rId6"/>
    <p:sldId id="464" r:id="rId7"/>
    <p:sldId id="468" r:id="rId8"/>
    <p:sldId id="469" r:id="rId9"/>
    <p:sldId id="465" r:id="rId10"/>
    <p:sldId id="470" r:id="rId11"/>
    <p:sldId id="466" r:id="rId12"/>
    <p:sldId id="471" r:id="rId13"/>
    <p:sldId id="467"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Glacial Indifference Bold" pitchFamily="2" charset="0"/>
      <p:regular r:id="rId20"/>
      <p:bold r:id="rId21"/>
      <p:italic r:id="rId22"/>
    </p:embeddedFont>
    <p:embeddedFont>
      <p:font typeface="HK Grotesk Light" pitchFamily="2" charset="77"/>
      <p:regular r:id="rId21"/>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667"/>
    <a:srgbClr val="E1670D"/>
    <a:srgbClr val="F08212"/>
    <a:srgbClr val="EC7B10"/>
    <a:srgbClr val="E1660D"/>
    <a:srgbClr val="4B4B4B"/>
    <a:srgbClr val="9BBB59"/>
    <a:srgbClr val="4BACC6"/>
    <a:srgbClr val="2C4D75"/>
    <a:srgbClr val="5F7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D457C-0DF3-4626-BC83-96534D8DE69D}" v="2" dt="2022-01-12T11:46:28.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5" autoAdjust="0"/>
    <p:restoredTop sz="96098" autoAdjust="0"/>
  </p:normalViewPr>
  <p:slideViewPr>
    <p:cSldViewPr>
      <p:cViewPr varScale="1">
        <p:scale>
          <a:sx n="78" d="100"/>
          <a:sy n="78" d="100"/>
        </p:scale>
        <p:origin x="224" y="1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34770-DE02-4905-B118-3DDDC3A7A030}" type="datetimeFigureOut">
              <a:rPr lang="en-IE" smtClean="0"/>
              <a:t>15/09/2023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74A09-6221-49FE-B568-7C310BA8ADD8}" type="slidenum">
              <a:rPr lang="en-IE" smtClean="0"/>
              <a:t>‹#›</a:t>
            </a:fld>
            <a:endParaRPr lang="en-IE"/>
          </a:p>
        </p:txBody>
      </p:sp>
    </p:spTree>
    <p:extLst>
      <p:ext uri="{BB962C8B-B14F-4D97-AF65-F5344CB8AC3E}">
        <p14:creationId xmlns:p14="http://schemas.microsoft.com/office/powerpoint/2010/main" val="189406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74A09-6221-49FE-B568-7C310BA8ADD8}" type="slidenum">
              <a:rPr lang="en-IE" smtClean="0"/>
              <a:t>1</a:t>
            </a:fld>
            <a:endParaRPr lang="en-IE"/>
          </a:p>
        </p:txBody>
      </p:sp>
    </p:spTree>
    <p:extLst>
      <p:ext uri="{BB962C8B-B14F-4D97-AF65-F5344CB8AC3E}">
        <p14:creationId xmlns:p14="http://schemas.microsoft.com/office/powerpoint/2010/main" val="366263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90700" y="3132599"/>
            <a:ext cx="9474259" cy="5754332"/>
            <a:chOff x="0" y="-9525"/>
            <a:chExt cx="12632346" cy="7672443"/>
          </a:xfrm>
        </p:grpSpPr>
        <p:sp>
          <p:nvSpPr>
            <p:cNvPr id="4" name="TextBox 4"/>
            <p:cNvSpPr txBox="1"/>
            <p:nvPr/>
          </p:nvSpPr>
          <p:spPr>
            <a:xfrm>
              <a:off x="0" y="-9525"/>
              <a:ext cx="12632346" cy="619125"/>
            </a:xfrm>
            <a:prstGeom prst="rect">
              <a:avLst/>
            </a:prstGeom>
          </p:spPr>
          <p:txBody>
            <a:bodyPr lIns="0" tIns="0" rIns="0" bIns="0" rtlCol="0" anchor="t">
              <a:spAutoFit/>
            </a:bodyPr>
            <a:lstStyle/>
            <a:p>
              <a:pPr>
                <a:lnSpc>
                  <a:spcPts val="3600"/>
                </a:lnSpc>
              </a:pPr>
              <a:endParaRPr lang="en-US" sz="3000" spc="300" dirty="0">
                <a:solidFill>
                  <a:srgbClr val="222222"/>
                </a:solidFill>
                <a:latin typeface="HK Grotesk Light"/>
              </a:endParaRPr>
            </a:p>
          </p:txBody>
        </p:sp>
        <p:sp>
          <p:nvSpPr>
            <p:cNvPr id="5" name="TextBox 5"/>
            <p:cNvSpPr txBox="1"/>
            <p:nvPr/>
          </p:nvSpPr>
          <p:spPr>
            <a:xfrm>
              <a:off x="0" y="1046516"/>
              <a:ext cx="12632346" cy="5642571"/>
            </a:xfrm>
            <a:prstGeom prst="rect">
              <a:avLst/>
            </a:prstGeom>
          </p:spPr>
          <p:txBody>
            <a:bodyPr lIns="0" tIns="0" rIns="0" bIns="0" rtlCol="0" anchor="t">
              <a:spAutoFit/>
            </a:bodyPr>
            <a:lstStyle/>
            <a:p>
              <a:pPr>
                <a:lnSpc>
                  <a:spcPts val="11000"/>
                </a:lnSpc>
              </a:pPr>
              <a:r>
                <a:rPr lang="en-US" sz="11000" spc="275" dirty="0">
                  <a:solidFill>
                    <a:srgbClr val="002060"/>
                  </a:solidFill>
                  <a:latin typeface="Glacial Indifference Bold"/>
                </a:rPr>
                <a:t>Introduction to Restorative Practices</a:t>
              </a:r>
            </a:p>
          </p:txBody>
        </p:sp>
        <p:sp>
          <p:nvSpPr>
            <p:cNvPr id="6" name="TextBox 6"/>
            <p:cNvSpPr txBox="1"/>
            <p:nvPr/>
          </p:nvSpPr>
          <p:spPr>
            <a:xfrm>
              <a:off x="0" y="7070533"/>
              <a:ext cx="12632346" cy="592385"/>
            </a:xfrm>
            <a:prstGeom prst="rect">
              <a:avLst/>
            </a:prstGeom>
          </p:spPr>
          <p:txBody>
            <a:bodyPr lIns="0" tIns="0" rIns="0" bIns="0" rtlCol="0" anchor="t">
              <a:spAutoFit/>
            </a:bodyPr>
            <a:lstStyle/>
            <a:p>
              <a:pPr>
                <a:lnSpc>
                  <a:spcPts val="3500"/>
                </a:lnSpc>
              </a:pPr>
              <a:r>
                <a:rPr lang="en-US" sz="2800" spc="140" dirty="0">
                  <a:solidFill>
                    <a:srgbClr val="222222"/>
                  </a:solidFill>
                  <a:latin typeface="HK Grotesk Light"/>
                </a:rPr>
                <a:t>BYC Transition Year – Work experience </a:t>
              </a:r>
            </a:p>
          </p:txBody>
        </p:sp>
      </p:grpSp>
      <p:pic>
        <p:nvPicPr>
          <p:cNvPr id="10" name="Picture 9" descr="A blue and orange logo&#10;&#10;Description automatically generated">
            <a:extLst>
              <a:ext uri="{FF2B5EF4-FFF2-40B4-BE49-F238E27FC236}">
                <a16:creationId xmlns:a16="http://schemas.microsoft.com/office/drawing/2014/main" id="{07F1B18D-8C49-5E89-B095-969829B91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0" y="8659343"/>
            <a:ext cx="1663700" cy="1295400"/>
          </a:xfrm>
          <a:prstGeom prst="rect">
            <a:avLst/>
          </a:prstGeom>
        </p:spPr>
      </p:pic>
      <p:pic>
        <p:nvPicPr>
          <p:cNvPr id="12" name="Picture 11" descr="A diagram of a building relationships&#10;&#10;Description automatically generated">
            <a:extLst>
              <a:ext uri="{FF2B5EF4-FFF2-40B4-BE49-F238E27FC236}">
                <a16:creationId xmlns:a16="http://schemas.microsoft.com/office/drawing/2014/main" id="{F294D287-A96F-1890-AD56-0EC8F1DE9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4200" y="93868"/>
            <a:ext cx="7772400" cy="7661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Barriers</a:t>
            </a:r>
          </a:p>
        </p:txBody>
      </p:sp>
      <p:sp>
        <p:nvSpPr>
          <p:cNvPr id="4" name="TextBox 6">
            <a:extLst>
              <a:ext uri="{FF2B5EF4-FFF2-40B4-BE49-F238E27FC236}">
                <a16:creationId xmlns:a16="http://schemas.microsoft.com/office/drawing/2014/main" id="{8CC546C6-C9DA-3A3F-769D-A0804B9B344A}"/>
              </a:ext>
            </a:extLst>
          </p:cNvPr>
          <p:cNvSpPr txBox="1"/>
          <p:nvPr/>
        </p:nvSpPr>
        <p:spPr>
          <a:xfrm>
            <a:off x="1900151" y="4035107"/>
            <a:ext cx="12450389" cy="3795976"/>
          </a:xfrm>
          <a:prstGeom prst="rect">
            <a:avLst/>
          </a:prstGeom>
        </p:spPr>
        <p:txBody>
          <a:bodyPr wrap="square" lIns="0" tIns="0" rIns="0" bIns="0" rtlCol="0" anchor="t">
            <a:spAutoFit/>
          </a:bodyPr>
          <a:lstStyle/>
          <a:p>
            <a:pPr marL="914400" indent="-914400">
              <a:lnSpc>
                <a:spcPts val="4930"/>
              </a:lnSpc>
              <a:buFont typeface="+mj-lt"/>
              <a:buAutoNum type="arabicPeriod"/>
            </a:pPr>
            <a:r>
              <a:rPr lang="en-US" sz="5400" spc="145" dirty="0">
                <a:solidFill>
                  <a:srgbClr val="222222"/>
                </a:solidFill>
                <a:latin typeface="HK Grotesk Light"/>
              </a:rPr>
              <a:t>Individually think for a few minutes: What are the biggest obstacles to build good relationships?  </a:t>
            </a:r>
          </a:p>
          <a:p>
            <a:pPr marL="914400" indent="-914400">
              <a:lnSpc>
                <a:spcPts val="4930"/>
              </a:lnSpc>
              <a:buFont typeface="+mj-lt"/>
              <a:buAutoNum type="arabicPeriod"/>
            </a:pPr>
            <a:r>
              <a:rPr lang="en-US" sz="5400" spc="145" dirty="0">
                <a:solidFill>
                  <a:srgbClr val="222222"/>
                </a:solidFill>
                <a:latin typeface="HK Grotesk Light"/>
              </a:rPr>
              <a:t>Pair and Share</a:t>
            </a:r>
          </a:p>
          <a:p>
            <a:pPr marL="914400" indent="-914400">
              <a:lnSpc>
                <a:spcPts val="4930"/>
              </a:lnSpc>
              <a:buFont typeface="+mj-lt"/>
              <a:buAutoNum type="arabicPeriod"/>
            </a:pPr>
            <a:r>
              <a:rPr lang="en-US" sz="5400" spc="145" dirty="0">
                <a:solidFill>
                  <a:srgbClr val="222222"/>
                </a:solidFill>
                <a:latin typeface="HK Grotesk Light"/>
              </a:rPr>
              <a:t>Discuss as a group the best ways to overcome the obstacles</a:t>
            </a:r>
          </a:p>
        </p:txBody>
      </p:sp>
      <p:sp>
        <p:nvSpPr>
          <p:cNvPr id="5" name="AutoShape 7">
            <a:extLst>
              <a:ext uri="{FF2B5EF4-FFF2-40B4-BE49-F238E27FC236}">
                <a16:creationId xmlns:a16="http://schemas.microsoft.com/office/drawing/2014/main" id="{32DC164D-B243-A335-E23C-99EED1EE09D1}"/>
              </a:ext>
            </a:extLst>
          </p:cNvPr>
          <p:cNvSpPr/>
          <p:nvPr/>
        </p:nvSpPr>
        <p:spPr>
          <a:xfrm>
            <a:off x="1776845" y="3282434"/>
            <a:ext cx="7305803" cy="82550"/>
          </a:xfrm>
          <a:prstGeom prst="rect">
            <a:avLst/>
          </a:prstGeom>
          <a:solidFill>
            <a:srgbClr val="0070C0"/>
          </a:solidFill>
        </p:spPr>
      </p:sp>
    </p:spTree>
    <p:extLst>
      <p:ext uri="{BB962C8B-B14F-4D97-AF65-F5344CB8AC3E}">
        <p14:creationId xmlns:p14="http://schemas.microsoft.com/office/powerpoint/2010/main" val="35877213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Plan for today</a:t>
            </a:r>
          </a:p>
        </p:txBody>
      </p:sp>
      <p:sp>
        <p:nvSpPr>
          <p:cNvPr id="4" name="TextBox 6">
            <a:extLst>
              <a:ext uri="{FF2B5EF4-FFF2-40B4-BE49-F238E27FC236}">
                <a16:creationId xmlns:a16="http://schemas.microsoft.com/office/drawing/2014/main" id="{8CC546C6-C9DA-3A3F-769D-A0804B9B344A}"/>
              </a:ext>
            </a:extLst>
          </p:cNvPr>
          <p:cNvSpPr txBox="1"/>
          <p:nvPr/>
        </p:nvSpPr>
        <p:spPr>
          <a:xfrm>
            <a:off x="1900151" y="4035107"/>
            <a:ext cx="15702049" cy="2564035"/>
          </a:xfrm>
          <a:prstGeom prst="rect">
            <a:avLst/>
          </a:prstGeom>
        </p:spPr>
        <p:txBody>
          <a:bodyPr wrap="square" lIns="0" tIns="0" rIns="0" bIns="0" rtlCol="0" anchor="t">
            <a:spAutoFit/>
          </a:bodyPr>
          <a:lstStyle/>
          <a:p>
            <a:pPr>
              <a:lnSpc>
                <a:spcPts val="4930"/>
              </a:lnSpc>
            </a:pPr>
            <a:r>
              <a:rPr lang="en-US" sz="6000" spc="145" dirty="0">
                <a:solidFill>
                  <a:srgbClr val="222222"/>
                </a:solidFill>
                <a:latin typeface="HK Grotesk Light"/>
              </a:rPr>
              <a:t>Plan for the day</a:t>
            </a:r>
          </a:p>
          <a:p>
            <a:pPr>
              <a:lnSpc>
                <a:spcPts val="4930"/>
              </a:lnSpc>
            </a:pPr>
            <a:r>
              <a:rPr lang="en-US" sz="6000" spc="145" dirty="0">
                <a:solidFill>
                  <a:srgbClr val="222222"/>
                </a:solidFill>
                <a:latin typeface="HK Grotesk Light"/>
              </a:rPr>
              <a:t>What is expected of you</a:t>
            </a:r>
          </a:p>
          <a:p>
            <a:pPr>
              <a:lnSpc>
                <a:spcPts val="4930"/>
              </a:lnSpc>
            </a:pPr>
            <a:r>
              <a:rPr lang="en-US" sz="6000" spc="145" dirty="0">
                <a:solidFill>
                  <a:srgbClr val="222222"/>
                </a:solidFill>
                <a:latin typeface="HK Grotesk Light"/>
              </a:rPr>
              <a:t>What support you can get</a:t>
            </a:r>
          </a:p>
          <a:p>
            <a:pPr>
              <a:lnSpc>
                <a:spcPts val="4930"/>
              </a:lnSpc>
            </a:pPr>
            <a:r>
              <a:rPr lang="en-US" sz="6000" spc="145" dirty="0">
                <a:solidFill>
                  <a:srgbClr val="222222"/>
                </a:solidFill>
                <a:latin typeface="HK Grotesk Light"/>
              </a:rPr>
              <a:t>Do you have any question? </a:t>
            </a:r>
          </a:p>
        </p:txBody>
      </p:sp>
      <p:sp>
        <p:nvSpPr>
          <p:cNvPr id="5" name="AutoShape 7">
            <a:extLst>
              <a:ext uri="{FF2B5EF4-FFF2-40B4-BE49-F238E27FC236}">
                <a16:creationId xmlns:a16="http://schemas.microsoft.com/office/drawing/2014/main" id="{32DC164D-B243-A335-E23C-99EED1EE09D1}"/>
              </a:ext>
            </a:extLst>
          </p:cNvPr>
          <p:cNvSpPr/>
          <p:nvPr/>
        </p:nvSpPr>
        <p:spPr>
          <a:xfrm>
            <a:off x="1776845" y="3282434"/>
            <a:ext cx="7305803" cy="82550"/>
          </a:xfrm>
          <a:prstGeom prst="rect">
            <a:avLst/>
          </a:prstGeom>
          <a:solidFill>
            <a:srgbClr val="0070C0"/>
          </a:solidFill>
        </p:spPr>
      </p:sp>
    </p:spTree>
    <p:extLst>
      <p:ext uri="{BB962C8B-B14F-4D97-AF65-F5344CB8AC3E}">
        <p14:creationId xmlns:p14="http://schemas.microsoft.com/office/powerpoint/2010/main" val="1870458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95631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Closing Circle</a:t>
            </a:r>
          </a:p>
        </p:txBody>
      </p:sp>
      <p:sp>
        <p:nvSpPr>
          <p:cNvPr id="4" name="TextBox 6">
            <a:extLst>
              <a:ext uri="{FF2B5EF4-FFF2-40B4-BE49-F238E27FC236}">
                <a16:creationId xmlns:a16="http://schemas.microsoft.com/office/drawing/2014/main" id="{8CC546C6-C9DA-3A3F-769D-A0804B9B344A}"/>
              </a:ext>
            </a:extLst>
          </p:cNvPr>
          <p:cNvSpPr txBox="1"/>
          <p:nvPr/>
        </p:nvSpPr>
        <p:spPr>
          <a:xfrm>
            <a:off x="1783772" y="4686300"/>
            <a:ext cx="12450389" cy="1935658"/>
          </a:xfrm>
          <a:prstGeom prst="rect">
            <a:avLst/>
          </a:prstGeom>
        </p:spPr>
        <p:txBody>
          <a:bodyPr wrap="square" lIns="0" tIns="0" rIns="0" bIns="0" rtlCol="0" anchor="t">
            <a:spAutoFit/>
          </a:bodyPr>
          <a:lstStyle/>
          <a:p>
            <a:pPr marL="685800" indent="-685800">
              <a:lnSpc>
                <a:spcPts val="4930"/>
              </a:lnSpc>
              <a:buFont typeface="Arial" panose="020B0604020202020204" pitchFamily="34" charset="0"/>
              <a:buChar char="•"/>
            </a:pPr>
            <a:r>
              <a:rPr lang="en-US" sz="5400" spc="145" dirty="0">
                <a:solidFill>
                  <a:srgbClr val="222222"/>
                </a:solidFill>
                <a:latin typeface="HK Grotesk Light"/>
              </a:rPr>
              <a:t>Energy level on a scale of 1 to 10</a:t>
            </a:r>
          </a:p>
          <a:p>
            <a:pPr marL="685800" indent="-685800">
              <a:lnSpc>
                <a:spcPts val="4930"/>
              </a:lnSpc>
              <a:buFont typeface="Arial" panose="020B0604020202020204" pitchFamily="34" charset="0"/>
              <a:buChar char="•"/>
            </a:pPr>
            <a:r>
              <a:rPr lang="en-US" sz="5400" spc="145" dirty="0">
                <a:solidFill>
                  <a:srgbClr val="222222"/>
                </a:solidFill>
                <a:latin typeface="HK Grotesk Light"/>
              </a:rPr>
              <a:t>One thing you are taking away from the session </a:t>
            </a:r>
            <a:endParaRPr lang="en-US" sz="2900" spc="145" dirty="0">
              <a:solidFill>
                <a:srgbClr val="222222"/>
              </a:solidFill>
              <a:latin typeface="HK Grotesk Light"/>
            </a:endParaRPr>
          </a:p>
        </p:txBody>
      </p:sp>
      <p:sp>
        <p:nvSpPr>
          <p:cNvPr id="5" name="AutoShape 7">
            <a:extLst>
              <a:ext uri="{FF2B5EF4-FFF2-40B4-BE49-F238E27FC236}">
                <a16:creationId xmlns:a16="http://schemas.microsoft.com/office/drawing/2014/main" id="{32DC164D-B243-A335-E23C-99EED1EE09D1}"/>
              </a:ext>
            </a:extLst>
          </p:cNvPr>
          <p:cNvSpPr/>
          <p:nvPr/>
        </p:nvSpPr>
        <p:spPr>
          <a:xfrm>
            <a:off x="1783772" y="3802147"/>
            <a:ext cx="7305803" cy="82550"/>
          </a:xfrm>
          <a:prstGeom prst="rect">
            <a:avLst/>
          </a:prstGeom>
          <a:solidFill>
            <a:srgbClr val="0070C0"/>
          </a:solidFill>
        </p:spPr>
      </p:sp>
    </p:spTree>
    <p:extLst>
      <p:ext uri="{BB962C8B-B14F-4D97-AF65-F5344CB8AC3E}">
        <p14:creationId xmlns:p14="http://schemas.microsoft.com/office/powerpoint/2010/main" val="4150269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95631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Closing Circle</a:t>
            </a:r>
          </a:p>
        </p:txBody>
      </p:sp>
      <p:sp>
        <p:nvSpPr>
          <p:cNvPr id="4" name="TextBox 6">
            <a:extLst>
              <a:ext uri="{FF2B5EF4-FFF2-40B4-BE49-F238E27FC236}">
                <a16:creationId xmlns:a16="http://schemas.microsoft.com/office/drawing/2014/main" id="{8CC546C6-C9DA-3A3F-769D-A0804B9B344A}"/>
              </a:ext>
            </a:extLst>
          </p:cNvPr>
          <p:cNvSpPr txBox="1"/>
          <p:nvPr/>
        </p:nvSpPr>
        <p:spPr>
          <a:xfrm>
            <a:off x="1783772" y="4686300"/>
            <a:ext cx="12450389" cy="1935658"/>
          </a:xfrm>
          <a:prstGeom prst="rect">
            <a:avLst/>
          </a:prstGeom>
        </p:spPr>
        <p:txBody>
          <a:bodyPr wrap="square" lIns="0" tIns="0" rIns="0" bIns="0" rtlCol="0" anchor="t">
            <a:spAutoFit/>
          </a:bodyPr>
          <a:lstStyle/>
          <a:p>
            <a:pPr marL="685800" indent="-685800">
              <a:lnSpc>
                <a:spcPts val="4930"/>
              </a:lnSpc>
              <a:buFont typeface="Arial" panose="020B0604020202020204" pitchFamily="34" charset="0"/>
              <a:buChar char="•"/>
            </a:pPr>
            <a:r>
              <a:rPr lang="en-US" sz="5400" spc="145" dirty="0">
                <a:solidFill>
                  <a:srgbClr val="222222"/>
                </a:solidFill>
                <a:latin typeface="HK Grotesk Light"/>
              </a:rPr>
              <a:t>Energy level on a scale of 1 to 10</a:t>
            </a:r>
          </a:p>
          <a:p>
            <a:pPr marL="685800" indent="-685800">
              <a:lnSpc>
                <a:spcPts val="4930"/>
              </a:lnSpc>
              <a:buFont typeface="Arial" panose="020B0604020202020204" pitchFamily="34" charset="0"/>
              <a:buChar char="•"/>
            </a:pPr>
            <a:r>
              <a:rPr lang="en-US" sz="5400" spc="145" dirty="0">
                <a:solidFill>
                  <a:srgbClr val="222222"/>
                </a:solidFill>
                <a:latin typeface="HK Grotesk Light"/>
              </a:rPr>
              <a:t>One thing you are taking away from the session </a:t>
            </a:r>
            <a:endParaRPr lang="en-US" sz="2900" spc="145" dirty="0">
              <a:solidFill>
                <a:srgbClr val="222222"/>
              </a:solidFill>
              <a:latin typeface="HK Grotesk Light"/>
            </a:endParaRPr>
          </a:p>
        </p:txBody>
      </p:sp>
      <p:sp>
        <p:nvSpPr>
          <p:cNvPr id="5" name="AutoShape 7">
            <a:extLst>
              <a:ext uri="{FF2B5EF4-FFF2-40B4-BE49-F238E27FC236}">
                <a16:creationId xmlns:a16="http://schemas.microsoft.com/office/drawing/2014/main" id="{32DC164D-B243-A335-E23C-99EED1EE09D1}"/>
              </a:ext>
            </a:extLst>
          </p:cNvPr>
          <p:cNvSpPr/>
          <p:nvPr/>
        </p:nvSpPr>
        <p:spPr>
          <a:xfrm>
            <a:off x="1783772" y="3802147"/>
            <a:ext cx="7305803" cy="82550"/>
          </a:xfrm>
          <a:prstGeom prst="rect">
            <a:avLst/>
          </a:prstGeom>
          <a:solidFill>
            <a:srgbClr val="0070C0"/>
          </a:solidFill>
        </p:spPr>
      </p:sp>
    </p:spTree>
    <p:extLst>
      <p:ext uri="{BB962C8B-B14F-4D97-AF65-F5344CB8AC3E}">
        <p14:creationId xmlns:p14="http://schemas.microsoft.com/office/powerpoint/2010/main" val="51938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90699" y="1648898"/>
            <a:ext cx="12450389" cy="5217535"/>
            <a:chOff x="-1" y="57150"/>
            <a:chExt cx="16600518" cy="6956712"/>
          </a:xfrm>
        </p:grpSpPr>
        <p:sp>
          <p:nvSpPr>
            <p:cNvPr id="4" name="TextBox 4"/>
            <p:cNvSpPr txBox="1"/>
            <p:nvPr/>
          </p:nvSpPr>
          <p:spPr>
            <a:xfrm>
              <a:off x="0" y="57150"/>
              <a:ext cx="9741071" cy="1504685"/>
            </a:xfrm>
            <a:prstGeom prst="rect">
              <a:avLst/>
            </a:prstGeom>
          </p:spPr>
          <p:txBody>
            <a:bodyPr lIns="0" tIns="0" rIns="0" bIns="0" rtlCol="0" anchor="t">
              <a:spAutoFit/>
            </a:bodyPr>
            <a:lstStyle/>
            <a:p>
              <a:pPr>
                <a:lnSpc>
                  <a:spcPts val="8800"/>
                </a:lnSpc>
              </a:pPr>
              <a:r>
                <a:rPr lang="en-US" sz="8000" spc="200" dirty="0">
                  <a:solidFill>
                    <a:srgbClr val="002060"/>
                  </a:solidFill>
                  <a:latin typeface="Glacial Indifference Bold"/>
                </a:rPr>
                <a:t>Session 2</a:t>
              </a:r>
            </a:p>
          </p:txBody>
        </p:sp>
        <p:sp>
          <p:nvSpPr>
            <p:cNvPr id="6" name="TextBox 6"/>
            <p:cNvSpPr txBox="1"/>
            <p:nvPr/>
          </p:nvSpPr>
          <p:spPr>
            <a:xfrm>
              <a:off x="-1" y="5398976"/>
              <a:ext cx="16600518" cy="1614886"/>
            </a:xfrm>
            <a:prstGeom prst="rect">
              <a:avLst/>
            </a:prstGeom>
          </p:spPr>
          <p:txBody>
            <a:bodyPr wrap="square" lIns="0" tIns="0" rIns="0" bIns="0" rtlCol="0" anchor="t">
              <a:spAutoFit/>
            </a:bodyPr>
            <a:lstStyle/>
            <a:p>
              <a:pPr>
                <a:lnSpc>
                  <a:spcPts val="4930"/>
                </a:lnSpc>
              </a:pPr>
              <a:r>
                <a:rPr lang="en-US" sz="5400" spc="145" dirty="0">
                  <a:solidFill>
                    <a:srgbClr val="222222"/>
                  </a:solidFill>
                  <a:latin typeface="HK Grotesk Light"/>
                </a:rPr>
                <a:t>Building relationships</a:t>
              </a:r>
            </a:p>
            <a:p>
              <a:pPr>
                <a:lnSpc>
                  <a:spcPts val="4930"/>
                </a:lnSpc>
              </a:pPr>
              <a:r>
                <a:rPr lang="en-US" sz="2900" spc="145" dirty="0">
                  <a:solidFill>
                    <a:srgbClr val="222222"/>
                  </a:solidFill>
                  <a:latin typeface="HK Grotesk Light"/>
                </a:rPr>
                <a:t> </a:t>
              </a:r>
            </a:p>
          </p:txBody>
        </p:sp>
        <p:sp>
          <p:nvSpPr>
            <p:cNvPr id="7" name="AutoShape 7"/>
            <p:cNvSpPr/>
            <p:nvPr/>
          </p:nvSpPr>
          <p:spPr>
            <a:xfrm>
              <a:off x="29028" y="4862033"/>
              <a:ext cx="9741071" cy="110067"/>
            </a:xfrm>
            <a:prstGeom prst="rect">
              <a:avLst/>
            </a:prstGeom>
            <a:solidFill>
              <a:srgbClr val="0070C0"/>
            </a:solidFill>
          </p:spPr>
        </p:sp>
      </p:grpSp>
      <p:pic>
        <p:nvPicPr>
          <p:cNvPr id="5" name="Picture 2">
            <a:extLst>
              <a:ext uri="{FF2B5EF4-FFF2-40B4-BE49-F238E27FC236}">
                <a16:creationId xmlns:a16="http://schemas.microsoft.com/office/drawing/2014/main" id="{C02C049A-C318-600A-3E93-D57C119006E8}"/>
              </a:ext>
            </a:extLst>
          </p:cNvPr>
          <p:cNvPicPr>
            <a:picLocks noChangeAspect="1"/>
          </p:cNvPicPr>
          <p:nvPr/>
        </p:nvPicPr>
        <p:blipFill>
          <a:blip r:embed="rId2"/>
          <a:srcRect/>
          <a:stretch>
            <a:fillRect/>
          </a:stretch>
        </p:blipFill>
        <p:spPr>
          <a:xfrm rot="4890823">
            <a:off x="12873615" y="-227358"/>
            <a:ext cx="10402976" cy="101901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95631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Opening Circle</a:t>
            </a:r>
          </a:p>
        </p:txBody>
      </p:sp>
      <p:sp>
        <p:nvSpPr>
          <p:cNvPr id="4" name="TextBox 6">
            <a:extLst>
              <a:ext uri="{FF2B5EF4-FFF2-40B4-BE49-F238E27FC236}">
                <a16:creationId xmlns:a16="http://schemas.microsoft.com/office/drawing/2014/main" id="{8CC546C6-C9DA-3A3F-769D-A0804B9B344A}"/>
              </a:ext>
            </a:extLst>
          </p:cNvPr>
          <p:cNvSpPr txBox="1"/>
          <p:nvPr/>
        </p:nvSpPr>
        <p:spPr>
          <a:xfrm>
            <a:off x="1783772" y="4686300"/>
            <a:ext cx="12450389" cy="1282467"/>
          </a:xfrm>
          <a:prstGeom prst="rect">
            <a:avLst/>
          </a:prstGeom>
        </p:spPr>
        <p:txBody>
          <a:bodyPr wrap="square" lIns="0" tIns="0" rIns="0" bIns="0" rtlCol="0" anchor="t">
            <a:spAutoFit/>
          </a:bodyPr>
          <a:lstStyle/>
          <a:p>
            <a:pPr marL="685800" indent="-685800">
              <a:lnSpc>
                <a:spcPts val="4930"/>
              </a:lnSpc>
              <a:buFont typeface="Arial" panose="020B0604020202020204" pitchFamily="34" charset="0"/>
              <a:buChar char="•"/>
            </a:pPr>
            <a:r>
              <a:rPr lang="en-US" sz="5400" spc="145" dirty="0">
                <a:solidFill>
                  <a:srgbClr val="222222"/>
                </a:solidFill>
                <a:latin typeface="HK Grotesk Light"/>
              </a:rPr>
              <a:t>Energy level on a scale of 1 to 10</a:t>
            </a:r>
          </a:p>
          <a:p>
            <a:pPr marL="685800" indent="-685800">
              <a:lnSpc>
                <a:spcPts val="4930"/>
              </a:lnSpc>
              <a:buFont typeface="Arial" panose="020B0604020202020204" pitchFamily="34" charset="0"/>
              <a:buChar char="•"/>
            </a:pPr>
            <a:r>
              <a:rPr lang="en-US" sz="5400" spc="145" dirty="0">
                <a:solidFill>
                  <a:srgbClr val="222222"/>
                </a:solidFill>
                <a:latin typeface="HK Grotesk Light"/>
              </a:rPr>
              <a:t>Someone you admire and why</a:t>
            </a:r>
          </a:p>
        </p:txBody>
      </p:sp>
      <p:sp>
        <p:nvSpPr>
          <p:cNvPr id="5" name="AutoShape 7">
            <a:extLst>
              <a:ext uri="{FF2B5EF4-FFF2-40B4-BE49-F238E27FC236}">
                <a16:creationId xmlns:a16="http://schemas.microsoft.com/office/drawing/2014/main" id="{32DC164D-B243-A335-E23C-99EED1EE09D1}"/>
              </a:ext>
            </a:extLst>
          </p:cNvPr>
          <p:cNvSpPr/>
          <p:nvPr/>
        </p:nvSpPr>
        <p:spPr>
          <a:xfrm>
            <a:off x="1783772" y="3802147"/>
            <a:ext cx="7305803" cy="82550"/>
          </a:xfrm>
          <a:prstGeom prst="rect">
            <a:avLst/>
          </a:prstGeom>
          <a:solidFill>
            <a:srgbClr val="0070C0"/>
          </a:solidFill>
        </p:spPr>
      </p:sp>
    </p:spTree>
    <p:extLst>
      <p:ext uri="{BB962C8B-B14F-4D97-AF65-F5344CB8AC3E}">
        <p14:creationId xmlns:p14="http://schemas.microsoft.com/office/powerpoint/2010/main" val="866975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err="1">
                <a:solidFill>
                  <a:srgbClr val="002060"/>
                </a:solidFill>
                <a:latin typeface="Glacial Indifference Bold"/>
              </a:rPr>
              <a:t>Energiser</a:t>
            </a:r>
            <a:r>
              <a:rPr lang="en-US" sz="8000" spc="200" dirty="0">
                <a:solidFill>
                  <a:srgbClr val="002060"/>
                </a:solidFill>
                <a:latin typeface="Glacial Indifference Bold"/>
              </a:rPr>
              <a:t>: Electron repulsion</a:t>
            </a:r>
          </a:p>
        </p:txBody>
      </p:sp>
      <p:sp>
        <p:nvSpPr>
          <p:cNvPr id="5" name="AutoShape 7">
            <a:extLst>
              <a:ext uri="{FF2B5EF4-FFF2-40B4-BE49-F238E27FC236}">
                <a16:creationId xmlns:a16="http://schemas.microsoft.com/office/drawing/2014/main" id="{32DC164D-B243-A335-E23C-99EED1EE09D1}"/>
              </a:ext>
            </a:extLst>
          </p:cNvPr>
          <p:cNvSpPr/>
          <p:nvPr/>
        </p:nvSpPr>
        <p:spPr>
          <a:xfrm>
            <a:off x="1783772" y="3802147"/>
            <a:ext cx="7305803" cy="82550"/>
          </a:xfrm>
          <a:prstGeom prst="rect">
            <a:avLst/>
          </a:prstGeom>
          <a:solidFill>
            <a:srgbClr val="0070C0"/>
          </a:solidFill>
        </p:spPr>
      </p:sp>
      <p:pic>
        <p:nvPicPr>
          <p:cNvPr id="2" name="Picture 1">
            <a:extLst>
              <a:ext uri="{FF2B5EF4-FFF2-40B4-BE49-F238E27FC236}">
                <a16:creationId xmlns:a16="http://schemas.microsoft.com/office/drawing/2014/main" id="{F2AC11C2-100E-D717-FBF5-933C3C52DBB1}"/>
              </a:ext>
            </a:extLst>
          </p:cNvPr>
          <p:cNvPicPr>
            <a:picLocks noChangeAspect="1"/>
          </p:cNvPicPr>
          <p:nvPr/>
        </p:nvPicPr>
        <p:blipFill>
          <a:blip r:embed="rId4"/>
          <a:stretch>
            <a:fillRect/>
          </a:stretch>
        </p:blipFill>
        <p:spPr>
          <a:xfrm>
            <a:off x="7391400" y="4533900"/>
            <a:ext cx="4495800" cy="5028636"/>
          </a:xfrm>
          <a:prstGeom prst="rect">
            <a:avLst/>
          </a:prstGeom>
        </p:spPr>
      </p:pic>
    </p:spTree>
    <p:extLst>
      <p:ext uri="{BB962C8B-B14F-4D97-AF65-F5344CB8AC3E}">
        <p14:creationId xmlns:p14="http://schemas.microsoft.com/office/powerpoint/2010/main" val="3580990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Relationships</a:t>
            </a:r>
          </a:p>
        </p:txBody>
      </p:sp>
      <p:sp>
        <p:nvSpPr>
          <p:cNvPr id="4" name="TextBox 6">
            <a:extLst>
              <a:ext uri="{FF2B5EF4-FFF2-40B4-BE49-F238E27FC236}">
                <a16:creationId xmlns:a16="http://schemas.microsoft.com/office/drawing/2014/main" id="{8CC546C6-C9DA-3A3F-769D-A0804B9B344A}"/>
              </a:ext>
            </a:extLst>
          </p:cNvPr>
          <p:cNvSpPr txBox="1"/>
          <p:nvPr/>
        </p:nvSpPr>
        <p:spPr>
          <a:xfrm>
            <a:off x="1900151" y="4035107"/>
            <a:ext cx="12450389" cy="3167598"/>
          </a:xfrm>
          <a:prstGeom prst="rect">
            <a:avLst/>
          </a:prstGeom>
        </p:spPr>
        <p:txBody>
          <a:bodyPr wrap="square" lIns="0" tIns="0" rIns="0" bIns="0" rtlCol="0" anchor="t">
            <a:spAutoFit/>
          </a:bodyPr>
          <a:lstStyle/>
          <a:p>
            <a:pPr marL="914400" indent="-914400">
              <a:lnSpc>
                <a:spcPts val="4930"/>
              </a:lnSpc>
              <a:buFont typeface="+mj-lt"/>
              <a:buAutoNum type="arabicPeriod"/>
            </a:pPr>
            <a:r>
              <a:rPr lang="en-US" sz="5400" spc="145" dirty="0">
                <a:solidFill>
                  <a:srgbClr val="222222"/>
                </a:solidFill>
                <a:latin typeface="HK Grotesk Light"/>
              </a:rPr>
              <a:t>Individually think for a few minutes: How does it look like and feel like when you have a good relationship with someone? </a:t>
            </a:r>
          </a:p>
          <a:p>
            <a:pPr marL="914400" indent="-914400">
              <a:lnSpc>
                <a:spcPts val="4930"/>
              </a:lnSpc>
              <a:buFont typeface="+mj-lt"/>
              <a:buAutoNum type="arabicPeriod"/>
            </a:pPr>
            <a:r>
              <a:rPr lang="en-US" sz="5400" spc="145" dirty="0">
                <a:solidFill>
                  <a:srgbClr val="222222"/>
                </a:solidFill>
                <a:latin typeface="HK Grotesk Light"/>
              </a:rPr>
              <a:t>Pair and Share</a:t>
            </a:r>
          </a:p>
        </p:txBody>
      </p:sp>
      <p:sp>
        <p:nvSpPr>
          <p:cNvPr id="5" name="AutoShape 7">
            <a:extLst>
              <a:ext uri="{FF2B5EF4-FFF2-40B4-BE49-F238E27FC236}">
                <a16:creationId xmlns:a16="http://schemas.microsoft.com/office/drawing/2014/main" id="{32DC164D-B243-A335-E23C-99EED1EE09D1}"/>
              </a:ext>
            </a:extLst>
          </p:cNvPr>
          <p:cNvSpPr/>
          <p:nvPr/>
        </p:nvSpPr>
        <p:spPr>
          <a:xfrm>
            <a:off x="1776845" y="3282434"/>
            <a:ext cx="7305803" cy="82550"/>
          </a:xfrm>
          <a:prstGeom prst="rect">
            <a:avLst/>
          </a:prstGeom>
          <a:solidFill>
            <a:srgbClr val="0070C0"/>
          </a:solidFill>
        </p:spPr>
      </p:sp>
    </p:spTree>
    <p:extLst>
      <p:ext uri="{BB962C8B-B14F-4D97-AF65-F5344CB8AC3E}">
        <p14:creationId xmlns:p14="http://schemas.microsoft.com/office/powerpoint/2010/main" val="4216714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Building relationships</a:t>
            </a:r>
          </a:p>
        </p:txBody>
      </p:sp>
      <p:sp>
        <p:nvSpPr>
          <p:cNvPr id="4" name="TextBox 6">
            <a:extLst>
              <a:ext uri="{FF2B5EF4-FFF2-40B4-BE49-F238E27FC236}">
                <a16:creationId xmlns:a16="http://schemas.microsoft.com/office/drawing/2014/main" id="{8CC546C6-C9DA-3A3F-769D-A0804B9B344A}"/>
              </a:ext>
            </a:extLst>
          </p:cNvPr>
          <p:cNvSpPr txBox="1"/>
          <p:nvPr/>
        </p:nvSpPr>
        <p:spPr>
          <a:xfrm>
            <a:off x="1900151" y="4035107"/>
            <a:ext cx="15702049" cy="1910844"/>
          </a:xfrm>
          <a:prstGeom prst="rect">
            <a:avLst/>
          </a:prstGeom>
        </p:spPr>
        <p:txBody>
          <a:bodyPr wrap="square" lIns="0" tIns="0" rIns="0" bIns="0" rtlCol="0" anchor="t">
            <a:spAutoFit/>
          </a:bodyPr>
          <a:lstStyle/>
          <a:p>
            <a:pPr>
              <a:lnSpc>
                <a:spcPts val="4930"/>
              </a:lnSpc>
            </a:pPr>
            <a:r>
              <a:rPr lang="en-US" sz="5400" spc="145" dirty="0">
                <a:solidFill>
                  <a:srgbClr val="222222"/>
                </a:solidFill>
                <a:latin typeface="HK Grotesk Light"/>
              </a:rPr>
              <a:t>Small group exercise: what works well for you to build good relationships with people around you (even when you are not best friends). </a:t>
            </a:r>
          </a:p>
        </p:txBody>
      </p:sp>
      <p:sp>
        <p:nvSpPr>
          <p:cNvPr id="5" name="AutoShape 7">
            <a:extLst>
              <a:ext uri="{FF2B5EF4-FFF2-40B4-BE49-F238E27FC236}">
                <a16:creationId xmlns:a16="http://schemas.microsoft.com/office/drawing/2014/main" id="{32DC164D-B243-A335-E23C-99EED1EE09D1}"/>
              </a:ext>
            </a:extLst>
          </p:cNvPr>
          <p:cNvSpPr/>
          <p:nvPr/>
        </p:nvSpPr>
        <p:spPr>
          <a:xfrm>
            <a:off x="1776845" y="3282434"/>
            <a:ext cx="7305803" cy="82550"/>
          </a:xfrm>
          <a:prstGeom prst="rect">
            <a:avLst/>
          </a:prstGeom>
          <a:solidFill>
            <a:srgbClr val="0070C0"/>
          </a:solidFill>
        </p:spPr>
      </p:sp>
    </p:spTree>
    <p:extLst>
      <p:ext uri="{BB962C8B-B14F-4D97-AF65-F5344CB8AC3E}">
        <p14:creationId xmlns:p14="http://schemas.microsoft.com/office/powerpoint/2010/main" val="4092981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My best day</a:t>
            </a:r>
          </a:p>
        </p:txBody>
      </p:sp>
      <p:sp>
        <p:nvSpPr>
          <p:cNvPr id="4" name="TextBox 6">
            <a:extLst>
              <a:ext uri="{FF2B5EF4-FFF2-40B4-BE49-F238E27FC236}">
                <a16:creationId xmlns:a16="http://schemas.microsoft.com/office/drawing/2014/main" id="{8CC546C6-C9DA-3A3F-769D-A0804B9B344A}"/>
              </a:ext>
            </a:extLst>
          </p:cNvPr>
          <p:cNvSpPr txBox="1"/>
          <p:nvPr/>
        </p:nvSpPr>
        <p:spPr>
          <a:xfrm>
            <a:off x="1900151" y="4035107"/>
            <a:ext cx="15702049" cy="5052730"/>
          </a:xfrm>
          <a:prstGeom prst="rect">
            <a:avLst/>
          </a:prstGeom>
        </p:spPr>
        <p:txBody>
          <a:bodyPr wrap="square" lIns="0" tIns="0" rIns="0" bIns="0" rtlCol="0" anchor="t">
            <a:spAutoFit/>
          </a:bodyPr>
          <a:lstStyle/>
          <a:p>
            <a:pPr marL="914400" indent="-914400">
              <a:lnSpc>
                <a:spcPts val="4930"/>
              </a:lnSpc>
              <a:buAutoNum type="arabicPeriod"/>
            </a:pPr>
            <a:r>
              <a:rPr lang="en-US" sz="5400" spc="145" dirty="0">
                <a:solidFill>
                  <a:srgbClr val="222222"/>
                </a:solidFill>
                <a:latin typeface="HK Grotesk Light"/>
              </a:rPr>
              <a:t>Individually and silently, imagine what would be your ideal day? What would you do, when, with whom etc... You can spend as much money as you want. You won’t have to share you ideal day with others. </a:t>
            </a:r>
          </a:p>
          <a:p>
            <a:pPr marL="914400" indent="-914400">
              <a:lnSpc>
                <a:spcPts val="4930"/>
              </a:lnSpc>
              <a:buAutoNum type="arabicPeriod"/>
            </a:pPr>
            <a:r>
              <a:rPr lang="en-US" sz="5400" spc="145" dirty="0">
                <a:solidFill>
                  <a:srgbClr val="222222"/>
                </a:solidFill>
                <a:latin typeface="HK Grotesk Light"/>
              </a:rPr>
              <a:t>Now in 2 small groups, imagine how you would spend your ideal day as a group, together. You can spend as much money as you want </a:t>
            </a:r>
          </a:p>
        </p:txBody>
      </p:sp>
      <p:sp>
        <p:nvSpPr>
          <p:cNvPr id="5" name="AutoShape 7">
            <a:extLst>
              <a:ext uri="{FF2B5EF4-FFF2-40B4-BE49-F238E27FC236}">
                <a16:creationId xmlns:a16="http://schemas.microsoft.com/office/drawing/2014/main" id="{32DC164D-B243-A335-E23C-99EED1EE09D1}"/>
              </a:ext>
            </a:extLst>
          </p:cNvPr>
          <p:cNvSpPr/>
          <p:nvPr/>
        </p:nvSpPr>
        <p:spPr>
          <a:xfrm>
            <a:off x="1776845" y="3282434"/>
            <a:ext cx="7305803" cy="82550"/>
          </a:xfrm>
          <a:prstGeom prst="rect">
            <a:avLst/>
          </a:prstGeom>
          <a:solidFill>
            <a:srgbClr val="0070C0"/>
          </a:solidFill>
        </p:spPr>
      </p:sp>
    </p:spTree>
    <p:extLst>
      <p:ext uri="{BB962C8B-B14F-4D97-AF65-F5344CB8AC3E}">
        <p14:creationId xmlns:p14="http://schemas.microsoft.com/office/powerpoint/2010/main" val="17809195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a:solidFill>
                  <a:srgbClr val="002060"/>
                </a:solidFill>
                <a:latin typeface="Glacial Indifference Bold"/>
              </a:rPr>
              <a:t>My best day</a:t>
            </a:r>
          </a:p>
        </p:txBody>
      </p:sp>
      <p:sp>
        <p:nvSpPr>
          <p:cNvPr id="4" name="TextBox 6">
            <a:extLst>
              <a:ext uri="{FF2B5EF4-FFF2-40B4-BE49-F238E27FC236}">
                <a16:creationId xmlns:a16="http://schemas.microsoft.com/office/drawing/2014/main" id="{8CC546C6-C9DA-3A3F-769D-A0804B9B344A}"/>
              </a:ext>
            </a:extLst>
          </p:cNvPr>
          <p:cNvSpPr txBox="1"/>
          <p:nvPr/>
        </p:nvSpPr>
        <p:spPr>
          <a:xfrm>
            <a:off x="1900151" y="4035107"/>
            <a:ext cx="15702049" cy="3795976"/>
          </a:xfrm>
          <a:prstGeom prst="rect">
            <a:avLst/>
          </a:prstGeom>
        </p:spPr>
        <p:txBody>
          <a:bodyPr wrap="square" lIns="0" tIns="0" rIns="0" bIns="0" rtlCol="0" anchor="t">
            <a:spAutoFit/>
          </a:bodyPr>
          <a:lstStyle/>
          <a:p>
            <a:pPr>
              <a:lnSpc>
                <a:spcPts val="4930"/>
              </a:lnSpc>
            </a:pPr>
            <a:r>
              <a:rPr lang="en-US" sz="5400" spc="145" dirty="0">
                <a:solidFill>
                  <a:srgbClr val="222222"/>
                </a:solidFill>
                <a:latin typeface="HK Grotesk Light"/>
              </a:rPr>
              <a:t>Consider the following questions and feel free to share with the group: </a:t>
            </a:r>
          </a:p>
          <a:p>
            <a:pPr marL="685800" indent="-685800">
              <a:lnSpc>
                <a:spcPts val="4930"/>
              </a:lnSpc>
              <a:buFont typeface="Arial" panose="020B0604020202020204" pitchFamily="34" charset="0"/>
              <a:buChar char="•"/>
            </a:pPr>
            <a:r>
              <a:rPr lang="en-US" sz="5400" spc="145" dirty="0">
                <a:solidFill>
                  <a:srgbClr val="222222"/>
                </a:solidFill>
                <a:latin typeface="HK Grotesk Light"/>
              </a:rPr>
              <a:t>How close was your personal ideal day to your group day? </a:t>
            </a:r>
          </a:p>
          <a:p>
            <a:pPr marL="685800" indent="-685800">
              <a:lnSpc>
                <a:spcPts val="4930"/>
              </a:lnSpc>
              <a:buFont typeface="Arial" panose="020B0604020202020204" pitchFamily="34" charset="0"/>
              <a:buChar char="•"/>
            </a:pPr>
            <a:r>
              <a:rPr lang="en-US" sz="5400" spc="145" dirty="0">
                <a:solidFill>
                  <a:srgbClr val="222222"/>
                </a:solidFill>
                <a:latin typeface="HK Grotesk Light"/>
              </a:rPr>
              <a:t>What did you give up? What did you gain? </a:t>
            </a:r>
          </a:p>
          <a:p>
            <a:pPr marL="685800" indent="-685800">
              <a:lnSpc>
                <a:spcPts val="4930"/>
              </a:lnSpc>
              <a:buFont typeface="Arial" panose="020B0604020202020204" pitchFamily="34" charset="0"/>
              <a:buChar char="•"/>
            </a:pPr>
            <a:r>
              <a:rPr lang="en-US" sz="5400" spc="145" dirty="0">
                <a:solidFill>
                  <a:srgbClr val="222222"/>
                </a:solidFill>
                <a:latin typeface="HK Grotesk Light"/>
              </a:rPr>
              <a:t>Is it similar to real life in any way? </a:t>
            </a:r>
          </a:p>
        </p:txBody>
      </p:sp>
      <p:sp>
        <p:nvSpPr>
          <p:cNvPr id="5" name="AutoShape 7">
            <a:extLst>
              <a:ext uri="{FF2B5EF4-FFF2-40B4-BE49-F238E27FC236}">
                <a16:creationId xmlns:a16="http://schemas.microsoft.com/office/drawing/2014/main" id="{32DC164D-B243-A335-E23C-99EED1EE09D1}"/>
              </a:ext>
            </a:extLst>
          </p:cNvPr>
          <p:cNvSpPr/>
          <p:nvPr/>
        </p:nvSpPr>
        <p:spPr>
          <a:xfrm>
            <a:off x="1776845" y="3282434"/>
            <a:ext cx="7305803" cy="82550"/>
          </a:xfrm>
          <a:prstGeom prst="rect">
            <a:avLst/>
          </a:prstGeom>
          <a:solidFill>
            <a:srgbClr val="0070C0"/>
          </a:solidFill>
        </p:spPr>
      </p:sp>
    </p:spTree>
    <p:extLst>
      <p:ext uri="{BB962C8B-B14F-4D97-AF65-F5344CB8AC3E}">
        <p14:creationId xmlns:p14="http://schemas.microsoft.com/office/powerpoint/2010/main" val="4877255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rot="-8588325">
            <a:off x="13488180" y="-1855969"/>
            <a:ext cx="5987024" cy="4550138"/>
          </a:xfrm>
          <a:prstGeom prst="rect">
            <a:avLst/>
          </a:prstGeom>
        </p:spPr>
      </p:pic>
      <p:pic>
        <p:nvPicPr>
          <p:cNvPr id="19" name="Picture 19"/>
          <p:cNvPicPr>
            <a:picLocks noChangeAspect="1"/>
          </p:cNvPicPr>
          <p:nvPr/>
        </p:nvPicPr>
        <p:blipFill>
          <a:blip r:embed="rId3"/>
          <a:srcRect/>
          <a:stretch>
            <a:fillRect/>
          </a:stretch>
        </p:blipFill>
        <p:spPr>
          <a:xfrm rot="7368167">
            <a:off x="-2379643" y="7072975"/>
            <a:ext cx="5495983" cy="6428050"/>
          </a:xfrm>
          <a:prstGeom prst="rect">
            <a:avLst/>
          </a:prstGeom>
        </p:spPr>
      </p:pic>
      <p:sp>
        <p:nvSpPr>
          <p:cNvPr id="3" name="TextBox 4">
            <a:extLst>
              <a:ext uri="{FF2B5EF4-FFF2-40B4-BE49-F238E27FC236}">
                <a16:creationId xmlns:a16="http://schemas.microsoft.com/office/drawing/2014/main" id="{1E2B10F5-9E07-2A7A-1142-133EDB682141}"/>
              </a:ext>
            </a:extLst>
          </p:cNvPr>
          <p:cNvSpPr txBox="1"/>
          <p:nvPr/>
        </p:nvSpPr>
        <p:spPr>
          <a:xfrm>
            <a:off x="1790700" y="1648898"/>
            <a:ext cx="12839700" cy="1128514"/>
          </a:xfrm>
          <a:prstGeom prst="rect">
            <a:avLst/>
          </a:prstGeom>
        </p:spPr>
        <p:txBody>
          <a:bodyPr wrap="square" lIns="0" tIns="0" rIns="0" bIns="0" rtlCol="0" anchor="t">
            <a:spAutoFit/>
          </a:bodyPr>
          <a:lstStyle/>
          <a:p>
            <a:pPr>
              <a:lnSpc>
                <a:spcPts val="8800"/>
              </a:lnSpc>
            </a:pPr>
            <a:r>
              <a:rPr lang="en-US" sz="8000" spc="200" dirty="0" err="1">
                <a:solidFill>
                  <a:srgbClr val="002060"/>
                </a:solidFill>
                <a:latin typeface="Glacial Indifference Bold"/>
              </a:rPr>
              <a:t>Energiser</a:t>
            </a:r>
            <a:r>
              <a:rPr lang="en-US" sz="8000" spc="200" dirty="0">
                <a:solidFill>
                  <a:srgbClr val="002060"/>
                </a:solidFill>
                <a:latin typeface="Glacial Indifference Bold"/>
              </a:rPr>
              <a:t>: touch blue</a:t>
            </a:r>
          </a:p>
        </p:txBody>
      </p:sp>
      <p:sp>
        <p:nvSpPr>
          <p:cNvPr id="5" name="AutoShape 7">
            <a:extLst>
              <a:ext uri="{FF2B5EF4-FFF2-40B4-BE49-F238E27FC236}">
                <a16:creationId xmlns:a16="http://schemas.microsoft.com/office/drawing/2014/main" id="{32DC164D-B243-A335-E23C-99EED1EE09D1}"/>
              </a:ext>
            </a:extLst>
          </p:cNvPr>
          <p:cNvSpPr/>
          <p:nvPr/>
        </p:nvSpPr>
        <p:spPr>
          <a:xfrm>
            <a:off x="1783772" y="3802147"/>
            <a:ext cx="7305803" cy="82550"/>
          </a:xfrm>
          <a:prstGeom prst="rect">
            <a:avLst/>
          </a:prstGeom>
          <a:solidFill>
            <a:srgbClr val="0070C0"/>
          </a:solidFill>
        </p:spPr>
      </p:sp>
      <p:pic>
        <p:nvPicPr>
          <p:cNvPr id="9" name="Picture 8" descr="A group of hands in a circle&#10;&#10;Description automatically generated">
            <a:extLst>
              <a:ext uri="{FF2B5EF4-FFF2-40B4-BE49-F238E27FC236}">
                <a16:creationId xmlns:a16="http://schemas.microsoft.com/office/drawing/2014/main" id="{74DC3D20-49EC-5625-4543-21CF7EAF8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912896"/>
            <a:ext cx="4181657" cy="4040702"/>
          </a:xfrm>
          <a:prstGeom prst="rect">
            <a:avLst/>
          </a:prstGeom>
        </p:spPr>
      </p:pic>
    </p:spTree>
    <p:extLst>
      <p:ext uri="{BB962C8B-B14F-4D97-AF65-F5344CB8AC3E}">
        <p14:creationId xmlns:p14="http://schemas.microsoft.com/office/powerpoint/2010/main" val="3227458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5873</TotalTime>
  <Words>316</Words>
  <Application>Microsoft Macintosh PowerPoint</Application>
  <PresentationFormat>Custom</PresentationFormat>
  <Paragraphs>39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HK Grotesk Light</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Wheatley</dc:creator>
  <cp:lastModifiedBy>Dorothée Potter-Daniau</cp:lastModifiedBy>
  <cp:revision>91</cp:revision>
  <dcterms:created xsi:type="dcterms:W3CDTF">2006-08-16T00:00:00Z</dcterms:created>
  <dcterms:modified xsi:type="dcterms:W3CDTF">2023-09-15T20:01:27Z</dcterms:modified>
  <dc:identifier>DAEFJcBgD6M</dc:identifier>
</cp:coreProperties>
</file>